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Lst>
  <p:notesMasterIdLst>
    <p:notesMasterId r:id="rId36"/>
  </p:notesMasterIdLst>
  <p:sldIdLst>
    <p:sldId id="278" r:id="rId3"/>
    <p:sldId id="257" r:id="rId4"/>
    <p:sldId id="280" r:id="rId5"/>
    <p:sldId id="277" r:id="rId6"/>
    <p:sldId id="262" r:id="rId7"/>
    <p:sldId id="259" r:id="rId8"/>
    <p:sldId id="291" r:id="rId9"/>
    <p:sldId id="260" r:id="rId10"/>
    <p:sldId id="292" r:id="rId11"/>
    <p:sldId id="293" r:id="rId12"/>
    <p:sldId id="296" r:id="rId13"/>
    <p:sldId id="299" r:id="rId14"/>
    <p:sldId id="282" r:id="rId15"/>
    <p:sldId id="283" r:id="rId16"/>
    <p:sldId id="302" r:id="rId17"/>
    <p:sldId id="284" r:id="rId18"/>
    <p:sldId id="285" r:id="rId19"/>
    <p:sldId id="286" r:id="rId20"/>
    <p:sldId id="287" r:id="rId21"/>
    <p:sldId id="303" r:id="rId22"/>
    <p:sldId id="304" r:id="rId23"/>
    <p:sldId id="305" r:id="rId24"/>
    <p:sldId id="306" r:id="rId25"/>
    <p:sldId id="307" r:id="rId26"/>
    <p:sldId id="308" r:id="rId27"/>
    <p:sldId id="309" r:id="rId28"/>
    <p:sldId id="310" r:id="rId29"/>
    <p:sldId id="311" r:id="rId30"/>
    <p:sldId id="312" r:id="rId31"/>
    <p:sldId id="313" r:id="rId32"/>
    <p:sldId id="314" r:id="rId33"/>
    <p:sldId id="288" r:id="rId34"/>
    <p:sldId id="290" r:id="rId35"/>
  </p:sldIdLst>
  <p:sldSz cx="9906000" cy="6858000" type="A4"/>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46" userDrawn="1">
          <p15:clr>
            <a:srgbClr val="A4A3A4"/>
          </p15:clr>
        </p15:guide>
        <p15:guide id="2" pos="3135"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77D575C-7C3C-4F7C-BE69-D99BA3CED041}" v="8" dt="2026-02-02T13:55:59.12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howGuides="1">
      <p:cViewPr>
        <p:scale>
          <a:sx n="77" d="100"/>
          <a:sy n="77" d="100"/>
        </p:scale>
        <p:origin x="1435" y="82"/>
      </p:cViewPr>
      <p:guideLst>
        <p:guide orient="horz" pos="2146"/>
        <p:guide pos="3135"/>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theme" Target="theme/theme1.xml"/><Relationship Id="rId21" Type="http://schemas.openxmlformats.org/officeDocument/2006/relationships/slide" Target="slides/slide19.xml"/><Relationship Id="rId34" Type="http://schemas.openxmlformats.org/officeDocument/2006/relationships/slide" Target="slides/slide32.xml"/><Relationship Id="rId42" Type="http://schemas.microsoft.com/office/2015/10/relationships/revisionInfo" Target="revisionInfo.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UDHIGONDA HARIKA" userId="b1e0f862ee50cf13" providerId="LiveId" clId="{9ADABF2F-B640-4068-B0F9-49B5AE45A3AD}"/>
    <pc:docChg chg="undo custSel modSld">
      <pc:chgData name="MUDHIGONDA HARIKA" userId="b1e0f862ee50cf13" providerId="LiveId" clId="{9ADABF2F-B640-4068-B0F9-49B5AE45A3AD}" dt="2026-02-02T13:56:05.738" v="280" actId="255"/>
      <pc:docMkLst>
        <pc:docMk/>
      </pc:docMkLst>
      <pc:sldChg chg="modSp mod">
        <pc:chgData name="MUDHIGONDA HARIKA" userId="b1e0f862ee50cf13" providerId="LiveId" clId="{9ADABF2F-B640-4068-B0F9-49B5AE45A3AD}" dt="2026-02-02T13:48:18.394" v="2" actId="27636"/>
        <pc:sldMkLst>
          <pc:docMk/>
          <pc:sldMk cId="0" sldId="291"/>
        </pc:sldMkLst>
        <pc:spChg chg="mod">
          <ac:chgData name="MUDHIGONDA HARIKA" userId="b1e0f862ee50cf13" providerId="LiveId" clId="{9ADABF2F-B640-4068-B0F9-49B5AE45A3AD}" dt="2026-02-02T13:48:18.394" v="2" actId="27636"/>
          <ac:spMkLst>
            <pc:docMk/>
            <pc:sldMk cId="0" sldId="291"/>
            <ac:spMk id="3" creationId="{00000000-0000-0000-0000-000000000000}"/>
          </ac:spMkLst>
        </pc:spChg>
      </pc:sldChg>
      <pc:sldChg chg="modSp mod">
        <pc:chgData name="MUDHIGONDA HARIKA" userId="b1e0f862ee50cf13" providerId="LiveId" clId="{9ADABF2F-B640-4068-B0F9-49B5AE45A3AD}" dt="2026-02-02T13:48:18.409" v="3" actId="27636"/>
        <pc:sldMkLst>
          <pc:docMk/>
          <pc:sldMk cId="0" sldId="292"/>
        </pc:sldMkLst>
        <pc:spChg chg="mod">
          <ac:chgData name="MUDHIGONDA HARIKA" userId="b1e0f862ee50cf13" providerId="LiveId" clId="{9ADABF2F-B640-4068-B0F9-49B5AE45A3AD}" dt="2026-02-02T13:48:18.409" v="3" actId="27636"/>
          <ac:spMkLst>
            <pc:docMk/>
            <pc:sldMk cId="0" sldId="292"/>
            <ac:spMk id="3" creationId="{00000000-0000-0000-0000-000000000000}"/>
          </ac:spMkLst>
        </pc:spChg>
      </pc:sldChg>
      <pc:sldChg chg="modSp mod">
        <pc:chgData name="MUDHIGONDA HARIKA" userId="b1e0f862ee50cf13" providerId="LiveId" clId="{9ADABF2F-B640-4068-B0F9-49B5AE45A3AD}" dt="2026-02-02T13:55:31.461" v="274" actId="255"/>
        <pc:sldMkLst>
          <pc:docMk/>
          <pc:sldMk cId="179016456" sldId="311"/>
        </pc:sldMkLst>
        <pc:spChg chg="mod">
          <ac:chgData name="MUDHIGONDA HARIKA" userId="b1e0f862ee50cf13" providerId="LiveId" clId="{9ADABF2F-B640-4068-B0F9-49B5AE45A3AD}" dt="2026-02-02T13:55:31.461" v="274" actId="255"/>
          <ac:spMkLst>
            <pc:docMk/>
            <pc:sldMk cId="179016456" sldId="311"/>
            <ac:spMk id="2" creationId="{0C7A7770-45B5-F007-75B6-92E88BDD32A9}"/>
          </ac:spMkLst>
        </pc:spChg>
        <pc:spChg chg="mod">
          <ac:chgData name="MUDHIGONDA HARIKA" userId="b1e0f862ee50cf13" providerId="LiveId" clId="{9ADABF2F-B640-4068-B0F9-49B5AE45A3AD}" dt="2026-02-02T13:49:10.902" v="31" actId="14100"/>
          <ac:spMkLst>
            <pc:docMk/>
            <pc:sldMk cId="179016456" sldId="311"/>
            <ac:spMk id="7" creationId="{66C2C3F8-8030-2967-CD65-E6070FEE1CBE}"/>
          </ac:spMkLst>
        </pc:spChg>
        <pc:picChg chg="mod">
          <ac:chgData name="MUDHIGONDA HARIKA" userId="b1e0f862ee50cf13" providerId="LiveId" clId="{9ADABF2F-B640-4068-B0F9-49B5AE45A3AD}" dt="2026-02-02T13:49:02.153" v="30" actId="14100"/>
          <ac:picMkLst>
            <pc:docMk/>
            <pc:sldMk cId="179016456" sldId="311"/>
            <ac:picMk id="5" creationId="{45CE49BA-0E02-86B8-609B-63A8F79A62C2}"/>
          </ac:picMkLst>
        </pc:picChg>
      </pc:sldChg>
      <pc:sldChg chg="addSp delSp modSp mod">
        <pc:chgData name="MUDHIGONDA HARIKA" userId="b1e0f862ee50cf13" providerId="LiveId" clId="{9ADABF2F-B640-4068-B0F9-49B5AE45A3AD}" dt="2026-02-02T13:55:41.830" v="276" actId="255"/>
        <pc:sldMkLst>
          <pc:docMk/>
          <pc:sldMk cId="3377328538" sldId="312"/>
        </pc:sldMkLst>
        <pc:spChg chg="mod">
          <ac:chgData name="MUDHIGONDA HARIKA" userId="b1e0f862ee50cf13" providerId="LiveId" clId="{9ADABF2F-B640-4068-B0F9-49B5AE45A3AD}" dt="2026-02-02T13:55:41.830" v="276" actId="255"/>
          <ac:spMkLst>
            <pc:docMk/>
            <pc:sldMk cId="3377328538" sldId="312"/>
            <ac:spMk id="2" creationId="{C7EFEEB0-32E2-1847-3518-1C0E52EFBE58}"/>
          </ac:spMkLst>
        </pc:spChg>
        <pc:spChg chg="add del mod">
          <ac:chgData name="MUDHIGONDA HARIKA" userId="b1e0f862ee50cf13" providerId="LiveId" clId="{9ADABF2F-B640-4068-B0F9-49B5AE45A3AD}" dt="2026-02-02T13:50:27.096" v="42"/>
          <ac:spMkLst>
            <pc:docMk/>
            <pc:sldMk cId="3377328538" sldId="312"/>
            <ac:spMk id="4" creationId="{0E3880D6-3887-2887-B7A1-E15D9D755D57}"/>
          </ac:spMkLst>
        </pc:spChg>
        <pc:spChg chg="add mod">
          <ac:chgData name="MUDHIGONDA HARIKA" userId="b1e0f862ee50cf13" providerId="LiveId" clId="{9ADABF2F-B640-4068-B0F9-49B5AE45A3AD}" dt="2026-02-02T13:50:48.777" v="47" actId="14100"/>
          <ac:spMkLst>
            <pc:docMk/>
            <pc:sldMk cId="3377328538" sldId="312"/>
            <ac:spMk id="7" creationId="{3DACCE13-722A-4996-59CE-65065FBDCBCD}"/>
          </ac:spMkLst>
        </pc:spChg>
        <pc:spChg chg="del mod">
          <ac:chgData name="MUDHIGONDA HARIKA" userId="b1e0f862ee50cf13" providerId="LiveId" clId="{9ADABF2F-B640-4068-B0F9-49B5AE45A3AD}" dt="2026-02-02T13:49:46.434" v="35"/>
          <ac:spMkLst>
            <pc:docMk/>
            <pc:sldMk cId="3377328538" sldId="312"/>
            <ac:spMk id="9" creationId="{CAA08764-891C-4BD4-018A-4B4BBD04B435}"/>
          </ac:spMkLst>
        </pc:spChg>
      </pc:sldChg>
      <pc:sldChg chg="addSp delSp modSp mod">
        <pc:chgData name="MUDHIGONDA HARIKA" userId="b1e0f862ee50cf13" providerId="LiveId" clId="{9ADABF2F-B640-4068-B0F9-49B5AE45A3AD}" dt="2026-02-02T13:55:54.669" v="278" actId="255"/>
        <pc:sldMkLst>
          <pc:docMk/>
          <pc:sldMk cId="2618618485" sldId="313"/>
        </pc:sldMkLst>
        <pc:spChg chg="mod">
          <ac:chgData name="MUDHIGONDA HARIKA" userId="b1e0f862ee50cf13" providerId="LiveId" clId="{9ADABF2F-B640-4068-B0F9-49B5AE45A3AD}" dt="2026-02-02T13:55:54.669" v="278" actId="255"/>
          <ac:spMkLst>
            <pc:docMk/>
            <pc:sldMk cId="2618618485" sldId="313"/>
            <ac:spMk id="2" creationId="{467A3B0D-C1E3-C18F-B270-AE249A42CEC7}"/>
          </ac:spMkLst>
        </pc:spChg>
        <pc:spChg chg="del">
          <ac:chgData name="MUDHIGONDA HARIKA" userId="b1e0f862ee50cf13" providerId="LiveId" clId="{9ADABF2F-B640-4068-B0F9-49B5AE45A3AD}" dt="2026-02-02T13:51:12.154" v="48"/>
          <ac:spMkLst>
            <pc:docMk/>
            <pc:sldMk cId="2618618485" sldId="313"/>
            <ac:spMk id="3" creationId="{E591F39E-4DD6-0B2E-7331-D6CBB54CB9B9}"/>
          </ac:spMkLst>
        </pc:spChg>
        <pc:spChg chg="add mod">
          <ac:chgData name="MUDHIGONDA HARIKA" userId="b1e0f862ee50cf13" providerId="LiveId" clId="{9ADABF2F-B640-4068-B0F9-49B5AE45A3AD}" dt="2026-02-02T13:52:30.203" v="133" actId="20577"/>
          <ac:spMkLst>
            <pc:docMk/>
            <pc:sldMk cId="2618618485" sldId="313"/>
            <ac:spMk id="7" creationId="{375C67A2-21EC-6773-DED1-55952789ABC8}"/>
          </ac:spMkLst>
        </pc:spChg>
        <pc:picChg chg="add mod">
          <ac:chgData name="MUDHIGONDA HARIKA" userId="b1e0f862ee50cf13" providerId="LiveId" clId="{9ADABF2F-B640-4068-B0F9-49B5AE45A3AD}" dt="2026-02-02T13:51:25.799" v="51" actId="14100"/>
          <ac:picMkLst>
            <pc:docMk/>
            <pc:sldMk cId="2618618485" sldId="313"/>
            <ac:picMk id="5" creationId="{A7E2DF48-11F0-C5DE-A23B-E599788D3593}"/>
          </ac:picMkLst>
        </pc:picChg>
      </pc:sldChg>
      <pc:sldChg chg="addSp delSp modSp mod">
        <pc:chgData name="MUDHIGONDA HARIKA" userId="b1e0f862ee50cf13" providerId="LiveId" clId="{9ADABF2F-B640-4068-B0F9-49B5AE45A3AD}" dt="2026-02-02T13:56:05.738" v="280" actId="255"/>
        <pc:sldMkLst>
          <pc:docMk/>
          <pc:sldMk cId="293241480" sldId="314"/>
        </pc:sldMkLst>
        <pc:spChg chg="mod">
          <ac:chgData name="MUDHIGONDA HARIKA" userId="b1e0f862ee50cf13" providerId="LiveId" clId="{9ADABF2F-B640-4068-B0F9-49B5AE45A3AD}" dt="2026-02-02T13:56:05.738" v="280" actId="255"/>
          <ac:spMkLst>
            <pc:docMk/>
            <pc:sldMk cId="293241480" sldId="314"/>
            <ac:spMk id="2" creationId="{DCAD3A84-BC7B-7DE5-B82B-0D61942AA405}"/>
          </ac:spMkLst>
        </pc:spChg>
        <pc:spChg chg="del">
          <ac:chgData name="MUDHIGONDA HARIKA" userId="b1e0f862ee50cf13" providerId="LiveId" clId="{9ADABF2F-B640-4068-B0F9-49B5AE45A3AD}" dt="2026-02-02T13:52:47.084" v="134"/>
          <ac:spMkLst>
            <pc:docMk/>
            <pc:sldMk cId="293241480" sldId="314"/>
            <ac:spMk id="3" creationId="{722856E2-9CE5-662E-8600-E24BD2FED3E0}"/>
          </ac:spMkLst>
        </pc:spChg>
        <pc:spChg chg="add mod">
          <ac:chgData name="MUDHIGONDA HARIKA" userId="b1e0f862ee50cf13" providerId="LiveId" clId="{9ADABF2F-B640-4068-B0F9-49B5AE45A3AD}" dt="2026-02-02T13:54:10.691" v="272" actId="20577"/>
          <ac:spMkLst>
            <pc:docMk/>
            <pc:sldMk cId="293241480" sldId="314"/>
            <ac:spMk id="7" creationId="{2C830FA2-68B0-3883-7CDA-75F4E1E3E693}"/>
          </ac:spMkLst>
        </pc:spChg>
        <pc:picChg chg="add mod">
          <ac:chgData name="MUDHIGONDA HARIKA" userId="b1e0f862ee50cf13" providerId="LiveId" clId="{9ADABF2F-B640-4068-B0F9-49B5AE45A3AD}" dt="2026-02-02T13:52:58.324" v="136" actId="14100"/>
          <ac:picMkLst>
            <pc:docMk/>
            <pc:sldMk cId="293241480" sldId="314"/>
            <ac:picMk id="5" creationId="{F133A48D-327C-FCC1-51EE-F709CA41B345}"/>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DA1F09F9-A973-4050-9616-096BAB57AE1A}" type="datetimeFigureOut">
              <a:rPr lang="en-IN" smtClean="0"/>
              <a:t>02-02-2026</a:t>
            </a:fld>
            <a:endParaRPr lang="en-IN"/>
          </a:p>
        </p:txBody>
      </p:sp>
      <p:sp>
        <p:nvSpPr>
          <p:cNvPr id="4" name="Slide Image Placeholder 3"/>
          <p:cNvSpPr>
            <a:spLocks noGrp="1" noRot="1" noChangeAspect="1"/>
          </p:cNvSpPr>
          <p:nvPr>
            <p:ph type="sldImg" idx="2"/>
          </p:nvPr>
        </p:nvSpPr>
        <p:spPr>
          <a:xfrm>
            <a:off x="2900363" y="857250"/>
            <a:ext cx="3343275" cy="2314575"/>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1616F125-599E-4B11-BDEF-BFDEDDD2A2F6}" type="slidenum">
              <a:rPr lang="en-IN" smtClean="0"/>
              <a:t>‹#›</a:t>
            </a:fld>
            <a:endParaRPr lang="en-IN"/>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20788" y="271463"/>
            <a:ext cx="1057275" cy="731837"/>
          </a:xfrm>
        </p:spPr>
        <p:txBody>
          <a:bodyPr/>
          <a:lstStyle/>
          <a:p>
            <a:endParaRPr lang="en-IN"/>
          </a:p>
        </p:txBody>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B52904F-5E19-4333-8223-723510E3D4C4}"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t>1</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42950" y="2130426"/>
            <a:ext cx="8420100" cy="1470025"/>
          </a:xfrm>
        </p:spPr>
        <p:txBody>
          <a:bodyPr/>
          <a:lstStyle/>
          <a:p>
            <a:r>
              <a:rPr lang="en-US"/>
              <a:t>Click to edit Master title style</a:t>
            </a:r>
          </a:p>
        </p:txBody>
      </p:sp>
      <p:sp>
        <p:nvSpPr>
          <p:cNvPr id="3" name="Subtitle 2"/>
          <p:cNvSpPr>
            <a:spLocks noGrp="1"/>
          </p:cNvSpPr>
          <p:nvPr>
            <p:ph type="subTitle" idx="1"/>
          </p:nvPr>
        </p:nvSpPr>
        <p:spPr>
          <a:xfrm>
            <a:off x="1485900" y="3886200"/>
            <a:ext cx="69342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D41FDDE4-2420-4152-BC55-7C67426B87F9}" type="datetimeFigureOut">
              <a:rPr lang="en-US" smtClean="0"/>
              <a:t>2/2/2026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FFA189-2F7A-4D2C-9D9E-4AE31B6651DA}"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41FDDE4-2420-4152-BC55-7C67426B87F9}" type="datetimeFigureOut">
              <a:rPr lang="en-US" smtClean="0"/>
              <a:t>2/2/2026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FFA189-2F7A-4D2C-9D9E-4AE31B6651DA}"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181850" y="274639"/>
            <a:ext cx="222885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95300" y="274639"/>
            <a:ext cx="652145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41FDDE4-2420-4152-BC55-7C67426B87F9}" type="datetimeFigureOut">
              <a:rPr lang="en-US" smtClean="0"/>
              <a:t>2/2/2026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FFA189-2F7A-4D2C-9D9E-4AE31B6651DA}"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41FDDE4-2420-4152-BC55-7C67426B87F9}" type="datetimeFigureOut">
              <a:rPr lang="en-US" smtClean="0"/>
              <a:t>2/2/2026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FFA189-2F7A-4D2C-9D9E-4AE31B6651DA}" type="slidenum">
              <a:rPr lang="en-US" smtClean="0"/>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42950" y="1122363"/>
            <a:ext cx="84201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238250" y="3602038"/>
            <a:ext cx="74295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BDB6EB9-010C-42E8-B169-E375564B9BA7}" type="datetimeFigureOut">
              <a:rPr lang="en-IN" smtClean="0"/>
              <a:t>02-02-2026</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E9F53F7-1DFF-4337-AE1A-E6A2A69A95BD}" type="slidenum">
              <a:rPr lang="en-IN" smtClean="0"/>
              <a:t>‹#›</a:t>
            </a:fld>
            <a:endParaRPr lang="en-IN"/>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BDB6EB9-010C-42E8-B169-E375564B9BA7}" type="datetimeFigureOut">
              <a:rPr lang="en-IN" smtClean="0"/>
              <a:t>02-02-2026</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E9F53F7-1DFF-4337-AE1A-E6A2A69A95BD}" type="slidenum">
              <a:rPr lang="en-IN" smtClean="0"/>
              <a:t>‹#›</a:t>
            </a:fld>
            <a:endParaRPr lang="en-IN"/>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5879" y="1709740"/>
            <a:ext cx="8543925"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75879" y="4589465"/>
            <a:ext cx="8543925"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BDB6EB9-010C-42E8-B169-E375564B9BA7}" type="datetimeFigureOut">
              <a:rPr lang="en-IN" smtClean="0"/>
              <a:t>02-02-2026</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E9F53F7-1DFF-4337-AE1A-E6A2A69A95BD}" type="slidenum">
              <a:rPr lang="en-IN" smtClean="0"/>
              <a:t>‹#›</a:t>
            </a:fld>
            <a:endParaRPr lang="en-IN"/>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1038" y="1825625"/>
            <a:ext cx="421005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14913" y="1825625"/>
            <a:ext cx="421005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BDB6EB9-010C-42E8-B169-E375564B9BA7}" type="datetimeFigureOut">
              <a:rPr lang="en-IN" smtClean="0"/>
              <a:t>02-02-2026</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E9F53F7-1DFF-4337-AE1A-E6A2A69A95BD}" type="slidenum">
              <a:rPr lang="en-IN" smtClean="0"/>
              <a:t>‹#›</a:t>
            </a:fld>
            <a:endParaRPr lang="en-IN"/>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82328" y="365127"/>
            <a:ext cx="8543925"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82329" y="1681163"/>
            <a:ext cx="419070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2329" y="2505075"/>
            <a:ext cx="4190702"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14913" y="1681163"/>
            <a:ext cx="4211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14913" y="2505075"/>
            <a:ext cx="4211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BDB6EB9-010C-42E8-B169-E375564B9BA7}" type="datetimeFigureOut">
              <a:rPr lang="en-IN" smtClean="0"/>
              <a:t>02-02-2026</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7E9F53F7-1DFF-4337-AE1A-E6A2A69A95BD}" type="slidenum">
              <a:rPr lang="en-IN" smtClean="0"/>
              <a:t>‹#›</a:t>
            </a:fld>
            <a:endParaRPr lang="en-IN"/>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BDB6EB9-010C-42E8-B169-E375564B9BA7}" type="datetimeFigureOut">
              <a:rPr lang="en-IN" smtClean="0"/>
              <a:t>02-02-2026</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7E9F53F7-1DFF-4337-AE1A-E6A2A69A95BD}" type="slidenum">
              <a:rPr lang="en-IN" smtClean="0"/>
              <a:t>‹#›</a:t>
            </a:fld>
            <a:endParaRPr lang="en-IN"/>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BDB6EB9-010C-42E8-B169-E375564B9BA7}" type="datetimeFigureOut">
              <a:rPr lang="en-IN" smtClean="0"/>
              <a:t>02-02-2026</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7E9F53F7-1DFF-4337-AE1A-E6A2A69A95BD}" type="slidenum">
              <a:rPr lang="en-IN" smtClean="0"/>
              <a:t>‹#›</a:t>
            </a:fld>
            <a:endParaRPr lang="en-I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41FDDE4-2420-4152-BC55-7C67426B87F9}" type="datetimeFigureOut">
              <a:rPr lang="en-US" smtClean="0"/>
              <a:t>2/2/2026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FFA189-2F7A-4D2C-9D9E-4AE31B6651DA}" type="slidenum">
              <a:rPr lang="en-US" smtClean="0"/>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4211340" y="987427"/>
            <a:ext cx="5014913"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2328" y="2057400"/>
            <a:ext cx="319494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BDB6EB9-010C-42E8-B169-E375564B9BA7}" type="datetimeFigureOut">
              <a:rPr lang="en-IN" smtClean="0"/>
              <a:t>02-02-2026</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E9F53F7-1DFF-4337-AE1A-E6A2A69A95BD}" type="slidenum">
              <a:rPr lang="en-IN" smtClean="0"/>
              <a:t>‹#›</a:t>
            </a:fld>
            <a:endParaRPr lang="en-IN"/>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4211340" y="987427"/>
            <a:ext cx="5014913"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2328" y="2057400"/>
            <a:ext cx="319494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BDB6EB9-010C-42E8-B169-E375564B9BA7}" type="datetimeFigureOut">
              <a:rPr lang="en-IN" smtClean="0"/>
              <a:t>02-02-2026</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E9F53F7-1DFF-4337-AE1A-E6A2A69A95BD}" type="slidenum">
              <a:rPr lang="en-IN" smtClean="0"/>
              <a:t>‹#›</a:t>
            </a:fld>
            <a:endParaRPr lang="en-IN"/>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BDB6EB9-010C-42E8-B169-E375564B9BA7}" type="datetimeFigureOut">
              <a:rPr lang="en-IN" smtClean="0"/>
              <a:t>02-02-2026</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E9F53F7-1DFF-4337-AE1A-E6A2A69A95BD}" type="slidenum">
              <a:rPr lang="en-IN" smtClean="0"/>
              <a:t>‹#›</a:t>
            </a:fld>
            <a:endParaRPr lang="en-IN"/>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088982" y="365125"/>
            <a:ext cx="2135981"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1038" y="365125"/>
            <a:ext cx="6284119"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BDB6EB9-010C-42E8-B169-E375564B9BA7}" type="datetimeFigureOut">
              <a:rPr lang="en-IN" smtClean="0"/>
              <a:t>02-02-2026</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E9F53F7-1DFF-4337-AE1A-E6A2A69A95BD}" type="slidenum">
              <a:rPr lang="en-IN" smtClean="0"/>
              <a:t>‹#›</a:t>
            </a:fld>
            <a:endParaRPr lang="en-I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82506" y="4406901"/>
            <a:ext cx="84201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82506" y="2906713"/>
            <a:ext cx="84201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41FDDE4-2420-4152-BC55-7C67426B87F9}" type="datetimeFigureOut">
              <a:rPr lang="en-US" smtClean="0"/>
              <a:t>2/2/2026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FFA189-2F7A-4D2C-9D9E-4AE31B6651DA}"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95300" y="1600201"/>
            <a:ext cx="437515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035550" y="1600201"/>
            <a:ext cx="437515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41FDDE4-2420-4152-BC55-7C67426B87F9}" type="datetimeFigureOut">
              <a:rPr lang="en-US" smtClean="0"/>
              <a:t>2/2/2026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1FFA189-2F7A-4D2C-9D9E-4AE31B6651DA}"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95300" y="1535113"/>
            <a:ext cx="437687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95300" y="2174875"/>
            <a:ext cx="437687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032111" y="1535113"/>
            <a:ext cx="437859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32111" y="2174875"/>
            <a:ext cx="437859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41FDDE4-2420-4152-BC55-7C67426B87F9}" type="datetimeFigureOut">
              <a:rPr lang="en-US" smtClean="0"/>
              <a:t>2/2/2026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1FFA189-2F7A-4D2C-9D9E-4AE31B6651DA}"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41FDDE4-2420-4152-BC55-7C67426B87F9}" type="datetimeFigureOut">
              <a:rPr lang="en-US" smtClean="0"/>
              <a:t>2/2/2026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1FFA189-2F7A-4D2C-9D9E-4AE31B6651DA}"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41FDDE4-2420-4152-BC55-7C67426B87F9}" type="datetimeFigureOut">
              <a:rPr lang="en-US" smtClean="0"/>
              <a:t>2/2/2026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1FFA189-2F7A-4D2C-9D9E-4AE31B6651DA}"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95300" y="273050"/>
            <a:ext cx="3259006"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872971" y="273051"/>
            <a:ext cx="5537729"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95300" y="1435101"/>
            <a:ext cx="3259006"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41FDDE4-2420-4152-BC55-7C67426B87F9}" type="datetimeFigureOut">
              <a:rPr lang="en-US" smtClean="0"/>
              <a:t>2/2/2026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1FFA189-2F7A-4D2C-9D9E-4AE31B6651DA}"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41645" y="4800600"/>
            <a:ext cx="59436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941645" y="612775"/>
            <a:ext cx="59436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941645" y="5367338"/>
            <a:ext cx="59436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41FDDE4-2420-4152-BC55-7C67426B87F9}" type="datetimeFigureOut">
              <a:rPr lang="en-US" smtClean="0"/>
              <a:t>2/2/2026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1FFA189-2F7A-4D2C-9D9E-4AE31B6651DA}"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95300" y="274638"/>
            <a:ext cx="89154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95300" y="1600201"/>
            <a:ext cx="89154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95300" y="6356351"/>
            <a:ext cx="2311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41FDDE4-2420-4152-BC55-7C67426B87F9}" type="datetimeFigureOut">
              <a:rPr lang="en-US" smtClean="0"/>
              <a:t>2/2/2026</a:t>
            </a:fld>
            <a:endParaRPr lang="en-US"/>
          </a:p>
        </p:txBody>
      </p:sp>
      <p:sp>
        <p:nvSpPr>
          <p:cNvPr id="5" name="Footer Placeholder 4"/>
          <p:cNvSpPr>
            <a:spLocks noGrp="1"/>
          </p:cNvSpPr>
          <p:nvPr>
            <p:ph type="ftr" sz="quarter" idx="3"/>
          </p:nvPr>
        </p:nvSpPr>
        <p:spPr>
          <a:xfrm>
            <a:off x="3384550" y="6356351"/>
            <a:ext cx="31369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7099300" y="6356351"/>
            <a:ext cx="2311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1FFA189-2F7A-4D2C-9D9E-4AE31B6651DA}"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1038" y="365127"/>
            <a:ext cx="8543925"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1038" y="1825625"/>
            <a:ext cx="8543925"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81038" y="6356352"/>
            <a:ext cx="222885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BDB6EB9-010C-42E8-B169-E375564B9BA7}" type="datetimeFigureOut">
              <a:rPr lang="en-IN" smtClean="0"/>
              <a:t>02-02-2026</a:t>
            </a:fld>
            <a:endParaRPr lang="en-IN"/>
          </a:p>
        </p:txBody>
      </p:sp>
      <p:sp>
        <p:nvSpPr>
          <p:cNvPr id="5" name="Footer Placeholder 4"/>
          <p:cNvSpPr>
            <a:spLocks noGrp="1"/>
          </p:cNvSpPr>
          <p:nvPr>
            <p:ph type="ftr" sz="quarter" idx="3"/>
          </p:nvPr>
        </p:nvSpPr>
        <p:spPr>
          <a:xfrm>
            <a:off x="3281363" y="6356352"/>
            <a:ext cx="334327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6996113" y="6356352"/>
            <a:ext cx="222885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E9F53F7-1DFF-4337-AE1A-E6A2A69A95BD}" type="slidenum">
              <a:rPr lang="en-IN" smtClean="0"/>
              <a:t>‹#›</a:t>
            </a:fld>
            <a:endParaRPr lang="en-IN"/>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p:cNvPicPr/>
          <p:nvPr/>
        </p:nvPicPr>
        <p:blipFill>
          <a:blip r:embed="rId3"/>
          <a:stretch>
            <a:fillRect/>
          </a:stretch>
        </p:blipFill>
        <p:spPr>
          <a:xfrm>
            <a:off x="2424914" y="723514"/>
            <a:ext cx="5056172" cy="834905"/>
          </a:xfrm>
          <a:prstGeom prst="rect">
            <a:avLst/>
          </a:prstGeom>
        </p:spPr>
      </p:pic>
      <p:sp>
        <p:nvSpPr>
          <p:cNvPr id="40" name="TextBox 39"/>
          <p:cNvSpPr txBox="1"/>
          <p:nvPr/>
        </p:nvSpPr>
        <p:spPr>
          <a:xfrm>
            <a:off x="3635375" y="3335655"/>
            <a:ext cx="2634615" cy="288925"/>
          </a:xfrm>
          <a:prstGeom prst="rect">
            <a:avLst/>
          </a:prstGeom>
          <a:noFill/>
        </p:spPr>
        <p:txBody>
          <a:bodyPr wrap="square">
            <a:spAutoFit/>
          </a:bodyPr>
          <a:lstStyle/>
          <a:p>
            <a:pPr defTabSz="342900">
              <a:lnSpc>
                <a:spcPct val="107000"/>
              </a:lnSpc>
              <a:spcAft>
                <a:spcPts val="395"/>
              </a:spcAft>
            </a:pPr>
            <a:r>
              <a:rPr lang="en-US" sz="1200" b="1" kern="100" dirty="0">
                <a:solidFill>
                  <a:srgbClr val="000000"/>
                </a:solidFill>
                <a:uFill>
                  <a:solidFill>
                    <a:srgbClr val="000000"/>
                  </a:solidFill>
                </a:uFill>
                <a:latin typeface="Times New Roman" panose="02020603050405020304" pitchFamily="18" charset="0"/>
                <a:ea typeface="Times New Roman" panose="02020603050405020304" pitchFamily="18" charset="0"/>
              </a:rPr>
              <a:t>SUBMITTED</a:t>
            </a:r>
            <a:r>
              <a:rPr lang="en-US" sz="1200" b="1" kern="100" spc="25" dirty="0">
                <a:solidFill>
                  <a:srgbClr val="000000"/>
                </a:solidFill>
                <a:uFill>
                  <a:solidFill>
                    <a:srgbClr val="000000"/>
                  </a:solidFill>
                </a:uFill>
                <a:latin typeface="Times New Roman" panose="02020603050405020304" pitchFamily="18" charset="0"/>
                <a:ea typeface="Times New Roman" panose="02020603050405020304" pitchFamily="18" charset="0"/>
              </a:rPr>
              <a:t> </a:t>
            </a:r>
            <a:r>
              <a:rPr lang="en-US" sz="1200" b="1" kern="100" dirty="0">
                <a:solidFill>
                  <a:srgbClr val="000000"/>
                </a:solidFill>
                <a:uFill>
                  <a:solidFill>
                    <a:srgbClr val="000000"/>
                  </a:solidFill>
                </a:uFill>
                <a:latin typeface="Times New Roman" panose="02020603050405020304" pitchFamily="18" charset="0"/>
                <a:ea typeface="Times New Roman" panose="02020603050405020304" pitchFamily="18" charset="0"/>
              </a:rPr>
              <a:t>BY</a:t>
            </a:r>
            <a:r>
              <a:rPr lang="en-IN" altLang="en-US" sz="1200" b="1" kern="100" dirty="0">
                <a:solidFill>
                  <a:srgbClr val="000000"/>
                </a:solidFill>
                <a:uFill>
                  <a:solidFill>
                    <a:srgbClr val="000000"/>
                  </a:solidFill>
                </a:uFill>
                <a:latin typeface="Times New Roman" panose="02020603050405020304" pitchFamily="18" charset="0"/>
                <a:ea typeface="Times New Roman" panose="02020603050405020304" pitchFamily="18" charset="0"/>
              </a:rPr>
              <a:t> </a:t>
            </a:r>
            <a:r>
              <a:rPr lang="en-US" sz="1200" b="1" kern="100" dirty="0">
                <a:solidFill>
                  <a:srgbClr val="000000"/>
                </a:solidFill>
                <a:uFill>
                  <a:solidFill>
                    <a:srgbClr val="000000"/>
                  </a:solidFill>
                </a:uFill>
                <a:latin typeface="Times New Roman" panose="02020603050405020304" pitchFamily="18" charset="0"/>
                <a:ea typeface="Times New Roman" panose="02020603050405020304" pitchFamily="18" charset="0"/>
              </a:rPr>
              <a:t>: BATCH - 1</a:t>
            </a:r>
            <a:r>
              <a:rPr lang="en-IN" altLang="en-US" sz="1200" b="1" kern="100" dirty="0">
                <a:solidFill>
                  <a:srgbClr val="000000"/>
                </a:solidFill>
                <a:uFill>
                  <a:solidFill>
                    <a:srgbClr val="000000"/>
                  </a:solidFill>
                </a:uFill>
                <a:latin typeface="Times New Roman" panose="02020603050405020304" pitchFamily="18" charset="0"/>
                <a:ea typeface="Times New Roman" panose="02020603050405020304" pitchFamily="18" charset="0"/>
              </a:rPr>
              <a:t>1</a:t>
            </a:r>
            <a:r>
              <a:rPr lang="en-IN" sz="1200" b="1" kern="100" dirty="0">
                <a:solidFill>
                  <a:srgbClr val="000000"/>
                </a:solidFill>
                <a:uFill>
                  <a:solidFill>
                    <a:srgbClr val="000000"/>
                  </a:solidFill>
                </a:uFill>
                <a:latin typeface="Times New Roman" panose="02020603050405020304" pitchFamily="18" charset="0"/>
                <a:ea typeface="Times New Roman" panose="02020603050405020304" pitchFamily="18" charset="0"/>
              </a:rPr>
              <a:t> </a:t>
            </a:r>
            <a:endParaRPr lang="en-US" sz="1200" b="1" kern="100" dirty="0">
              <a:solidFill>
                <a:srgbClr val="000000"/>
              </a:solidFill>
              <a:latin typeface="Calibri" panose="020F0502020204030204" pitchFamily="34" charset="0"/>
              <a:ea typeface="Calibri" panose="020F0502020204030204" pitchFamily="34" charset="0"/>
            </a:endParaRPr>
          </a:p>
        </p:txBody>
      </p:sp>
      <p:sp>
        <p:nvSpPr>
          <p:cNvPr id="41" name="TextBox 40"/>
          <p:cNvSpPr txBox="1"/>
          <p:nvPr/>
        </p:nvSpPr>
        <p:spPr>
          <a:xfrm>
            <a:off x="3644265" y="3620770"/>
            <a:ext cx="3108960" cy="1274445"/>
          </a:xfrm>
          <a:prstGeom prst="rect">
            <a:avLst/>
          </a:prstGeom>
          <a:noFill/>
        </p:spPr>
        <p:txBody>
          <a:bodyPr wrap="square">
            <a:noAutofit/>
          </a:bodyPr>
          <a:lstStyle/>
          <a:p>
            <a:pPr defTabSz="342900">
              <a:lnSpc>
                <a:spcPct val="107000"/>
              </a:lnSpc>
              <a:spcAft>
                <a:spcPts val="395"/>
              </a:spcAft>
            </a:pPr>
            <a:r>
              <a:rPr lang="en-IN" altLang="en-US" sz="1200" b="1" kern="100" spc="-2" dirty="0">
                <a:solidFill>
                  <a:srgbClr val="000000"/>
                </a:solidFill>
                <a:uFill>
                  <a:solidFill>
                    <a:srgbClr val="000000"/>
                  </a:solidFill>
                </a:uFill>
                <a:latin typeface="Times New Roman" panose="02020603050405020304" pitchFamily="18" charset="0"/>
                <a:ea typeface="Calibri" panose="020F0502020204030204" pitchFamily="34" charset="0"/>
              </a:rPr>
              <a:t>M.Krushitha</a:t>
            </a:r>
            <a:r>
              <a:rPr lang="en-US" sz="1200" b="1" kern="100" spc="-2" dirty="0">
                <a:solidFill>
                  <a:srgbClr val="000000"/>
                </a:solidFill>
                <a:uFill>
                  <a:solidFill>
                    <a:srgbClr val="000000"/>
                  </a:solidFill>
                </a:uFill>
                <a:latin typeface="Times New Roman" panose="02020603050405020304" pitchFamily="18" charset="0"/>
                <a:ea typeface="Calibri" panose="020F0502020204030204" pitchFamily="34" charset="0"/>
              </a:rPr>
              <a:t>     :</a:t>
            </a:r>
            <a:r>
              <a:rPr lang="en-IN" sz="1200" b="1" kern="100" spc="-2" dirty="0">
                <a:solidFill>
                  <a:srgbClr val="000000"/>
                </a:solidFill>
                <a:uFill>
                  <a:solidFill>
                    <a:srgbClr val="000000"/>
                  </a:solidFill>
                </a:uFill>
                <a:latin typeface="Times New Roman" panose="02020603050405020304" pitchFamily="18" charset="0"/>
                <a:ea typeface="Calibri" panose="020F0502020204030204" pitchFamily="34" charset="0"/>
              </a:rPr>
              <a:t> 228R1A62H0</a:t>
            </a:r>
          </a:p>
          <a:p>
            <a:pPr defTabSz="342900">
              <a:lnSpc>
                <a:spcPct val="107000"/>
              </a:lnSpc>
              <a:spcAft>
                <a:spcPts val="395"/>
              </a:spcAft>
            </a:pPr>
            <a:r>
              <a:rPr lang="en-IN" sz="1200" b="1" kern="100" spc="-2" dirty="0">
                <a:solidFill>
                  <a:srgbClr val="000000"/>
                </a:solidFill>
                <a:uFill>
                  <a:solidFill>
                    <a:srgbClr val="000000"/>
                  </a:solidFill>
                </a:uFill>
                <a:latin typeface="Times New Roman" panose="02020603050405020304" pitchFamily="18" charset="0"/>
                <a:ea typeface="Calibri" panose="020F0502020204030204" pitchFamily="34" charset="0"/>
              </a:rPr>
              <a:t>M.Harika          : 228R1A62H1</a:t>
            </a:r>
          </a:p>
          <a:p>
            <a:pPr defTabSz="342900">
              <a:lnSpc>
                <a:spcPct val="107000"/>
              </a:lnSpc>
              <a:spcAft>
                <a:spcPts val="395"/>
              </a:spcAft>
            </a:pPr>
            <a:r>
              <a:rPr lang="en-IN" altLang="en-US" sz="1200" b="1" kern="100" spc="-2" dirty="0">
                <a:solidFill>
                  <a:srgbClr val="000000"/>
                </a:solidFill>
                <a:uFill>
                  <a:solidFill>
                    <a:srgbClr val="000000"/>
                  </a:solidFill>
                </a:uFill>
                <a:latin typeface="Times New Roman" panose="02020603050405020304" pitchFamily="18" charset="0"/>
                <a:ea typeface="Calibri" panose="020F0502020204030204" pitchFamily="34" charset="0"/>
              </a:rPr>
              <a:t>M.Mercy</a:t>
            </a:r>
            <a:r>
              <a:rPr lang="en-US" sz="1200" b="1" kern="100" spc="-2" dirty="0">
                <a:solidFill>
                  <a:srgbClr val="000000"/>
                </a:solidFill>
                <a:uFill>
                  <a:solidFill>
                    <a:srgbClr val="000000"/>
                  </a:solidFill>
                </a:uFill>
                <a:latin typeface="Times New Roman" panose="02020603050405020304" pitchFamily="18" charset="0"/>
                <a:ea typeface="Calibri" panose="020F0502020204030204" pitchFamily="34" charset="0"/>
              </a:rPr>
              <a:t>        	:</a:t>
            </a:r>
            <a:r>
              <a:rPr lang="en-IN" sz="1200" b="1" kern="100" spc="-2" dirty="0">
                <a:solidFill>
                  <a:srgbClr val="000000"/>
                </a:solidFill>
                <a:uFill>
                  <a:solidFill>
                    <a:srgbClr val="000000"/>
                  </a:solidFill>
                </a:uFill>
                <a:latin typeface="Times New Roman" panose="02020603050405020304" pitchFamily="18" charset="0"/>
                <a:ea typeface="Calibri" panose="020F0502020204030204" pitchFamily="34" charset="0"/>
              </a:rPr>
              <a:t> 228R1A62H3</a:t>
            </a:r>
          </a:p>
          <a:p>
            <a:pPr defTabSz="342900">
              <a:lnSpc>
                <a:spcPct val="107000"/>
              </a:lnSpc>
              <a:spcAft>
                <a:spcPts val="395"/>
              </a:spcAft>
            </a:pPr>
            <a:r>
              <a:rPr lang="en-IN" sz="1200" b="1" kern="100" spc="-2" dirty="0">
                <a:solidFill>
                  <a:srgbClr val="000000"/>
                </a:solidFill>
                <a:uFill>
                  <a:solidFill>
                    <a:srgbClr val="000000"/>
                  </a:solidFill>
                </a:uFill>
                <a:latin typeface="Times New Roman" panose="02020603050405020304" pitchFamily="18" charset="0"/>
                <a:ea typeface="Calibri" panose="020F0502020204030204" pitchFamily="34" charset="0"/>
              </a:rPr>
              <a:t>P.Nikitha   	</a:t>
            </a:r>
            <a:r>
              <a:rPr lang="en-US" sz="1200" b="1" kern="100" spc="-2" dirty="0">
                <a:solidFill>
                  <a:srgbClr val="000000"/>
                </a:solidFill>
                <a:uFill>
                  <a:solidFill>
                    <a:srgbClr val="000000"/>
                  </a:solidFill>
                </a:uFill>
                <a:latin typeface="Times New Roman" panose="02020603050405020304" pitchFamily="18" charset="0"/>
                <a:ea typeface="Calibri" panose="020F0502020204030204" pitchFamily="34" charset="0"/>
              </a:rPr>
              <a:t>:</a:t>
            </a:r>
            <a:r>
              <a:rPr lang="en-IN" sz="1200" b="1" kern="100" spc="-2" dirty="0">
                <a:solidFill>
                  <a:srgbClr val="000000"/>
                </a:solidFill>
                <a:uFill>
                  <a:solidFill>
                    <a:srgbClr val="000000"/>
                  </a:solidFill>
                </a:uFill>
                <a:latin typeface="Times New Roman" panose="02020603050405020304" pitchFamily="18" charset="0"/>
                <a:ea typeface="Calibri" panose="020F0502020204030204" pitchFamily="34" charset="0"/>
              </a:rPr>
              <a:t> 238R5A6221</a:t>
            </a:r>
            <a:endParaRPr lang="en-US" sz="1200" b="1" kern="100" spc="-2" dirty="0">
              <a:solidFill>
                <a:srgbClr val="000000"/>
              </a:solidFill>
              <a:uFill>
                <a:solidFill>
                  <a:srgbClr val="000000"/>
                </a:solidFill>
              </a:uFill>
              <a:latin typeface="Times New Roman" panose="02020603050405020304" pitchFamily="18" charset="0"/>
              <a:ea typeface="Calibri" panose="020F0502020204030204" pitchFamily="34" charset="0"/>
            </a:endParaRPr>
          </a:p>
          <a:p>
            <a:pPr defTabSz="342900">
              <a:lnSpc>
                <a:spcPct val="107000"/>
              </a:lnSpc>
              <a:spcAft>
                <a:spcPts val="395"/>
              </a:spcAft>
            </a:pPr>
            <a:endParaRPr lang="en-US" sz="1200" b="1" kern="100" spc="-2" dirty="0">
              <a:solidFill>
                <a:srgbClr val="000000"/>
              </a:solidFill>
              <a:uFill>
                <a:solidFill>
                  <a:srgbClr val="000000"/>
                </a:solidFill>
              </a:uFill>
              <a:latin typeface="Times New Roman" panose="02020603050405020304" pitchFamily="18" charset="0"/>
              <a:ea typeface="Calibri" panose="020F0502020204030204" pitchFamily="34" charset="0"/>
            </a:endParaRPr>
          </a:p>
        </p:txBody>
      </p:sp>
      <p:sp>
        <p:nvSpPr>
          <p:cNvPr id="43" name="TextBox 42"/>
          <p:cNvSpPr txBox="1"/>
          <p:nvPr/>
        </p:nvSpPr>
        <p:spPr>
          <a:xfrm>
            <a:off x="1092335" y="4778755"/>
            <a:ext cx="2543329" cy="280270"/>
          </a:xfrm>
          <a:prstGeom prst="rect">
            <a:avLst/>
          </a:prstGeom>
          <a:noFill/>
        </p:spPr>
        <p:txBody>
          <a:bodyPr wrap="square">
            <a:spAutoFit/>
          </a:bodyPr>
          <a:lstStyle/>
          <a:p>
            <a:pPr defTabSz="342900">
              <a:lnSpc>
                <a:spcPct val="107000"/>
              </a:lnSpc>
              <a:spcAft>
                <a:spcPts val="395"/>
              </a:spcAft>
            </a:pPr>
            <a:r>
              <a:rPr lang="en-US" sz="1200" b="1" kern="100" dirty="0">
                <a:solidFill>
                  <a:srgbClr val="000000"/>
                </a:solidFill>
                <a:uFill>
                  <a:solidFill>
                    <a:srgbClr val="000000"/>
                  </a:solidFill>
                </a:uFill>
                <a:latin typeface="Times New Roman" panose="02020603050405020304" pitchFamily="18" charset="0"/>
                <a:ea typeface="Calibri" panose="020F0502020204030204" pitchFamily="34" charset="0"/>
              </a:rPr>
              <a:t>UNDER THE GUIDANCE OF, </a:t>
            </a:r>
            <a:endParaRPr lang="en-US" sz="1200" b="1" kern="100" dirty="0">
              <a:solidFill>
                <a:srgbClr val="000000"/>
              </a:solidFill>
              <a:latin typeface="Calibri" panose="020F0502020204030204" pitchFamily="34" charset="0"/>
              <a:ea typeface="Calibri" panose="020F0502020204030204" pitchFamily="34" charset="0"/>
            </a:endParaRPr>
          </a:p>
        </p:txBody>
      </p:sp>
      <p:sp>
        <p:nvSpPr>
          <p:cNvPr id="49" name="TextBox 48"/>
          <p:cNvSpPr txBox="1"/>
          <p:nvPr/>
        </p:nvSpPr>
        <p:spPr>
          <a:xfrm>
            <a:off x="1092200" y="5008880"/>
            <a:ext cx="2468880" cy="991870"/>
          </a:xfrm>
          <a:prstGeom prst="rect">
            <a:avLst/>
          </a:prstGeom>
          <a:noFill/>
        </p:spPr>
        <p:txBody>
          <a:bodyPr wrap="square">
            <a:spAutoFit/>
          </a:bodyPr>
          <a:lstStyle/>
          <a:p>
            <a:pPr defTabSz="342900">
              <a:lnSpc>
                <a:spcPct val="107000"/>
              </a:lnSpc>
              <a:spcAft>
                <a:spcPts val="395"/>
              </a:spcAft>
              <a:defRPr/>
            </a:pPr>
            <a:r>
              <a:rPr sz="1200" b="1" spc="-10" dirty="0">
                <a:latin typeface="Times New Roman" panose="02020603050405020304"/>
                <a:cs typeface="Times New Roman" panose="02020603050405020304"/>
                <a:sym typeface="+mn-ea"/>
              </a:rPr>
              <a:t>M</a:t>
            </a:r>
            <a:r>
              <a:rPr lang="en-US" sz="1200" b="1" spc="-10" dirty="0">
                <a:latin typeface="Times New Roman" panose="02020603050405020304"/>
                <a:cs typeface="Times New Roman" panose="02020603050405020304"/>
                <a:sym typeface="+mn-ea"/>
              </a:rPr>
              <a:t>r. Ch. </a:t>
            </a:r>
            <a:r>
              <a:rPr lang="en-US" sz="1200" b="1" spc="-10" dirty="0" err="1">
                <a:latin typeface="Times New Roman" panose="02020603050405020304"/>
                <a:cs typeface="Times New Roman" panose="02020603050405020304"/>
                <a:sym typeface="+mn-ea"/>
              </a:rPr>
              <a:t>Venkateswarlu</a:t>
            </a:r>
            <a:endParaRPr sz="1200" dirty="0">
              <a:latin typeface="Times New Roman" panose="02020603050405020304"/>
              <a:cs typeface="Times New Roman" panose="02020603050405020304"/>
            </a:endParaRPr>
          </a:p>
          <a:p>
            <a:pPr defTabSz="342900">
              <a:lnSpc>
                <a:spcPct val="107000"/>
              </a:lnSpc>
              <a:spcAft>
                <a:spcPts val="395"/>
              </a:spcAft>
              <a:defRPr/>
            </a:pPr>
            <a:r>
              <a:rPr sz="1200" b="1" dirty="0">
                <a:latin typeface="Times New Roman" panose="02020603050405020304"/>
                <a:cs typeface="Times New Roman" panose="02020603050405020304"/>
                <a:sym typeface="+mn-ea"/>
              </a:rPr>
              <a:t>Assistant</a:t>
            </a:r>
            <a:r>
              <a:rPr sz="1200" b="1" spc="-15" dirty="0">
                <a:latin typeface="Times New Roman" panose="02020603050405020304"/>
                <a:cs typeface="Times New Roman" panose="02020603050405020304"/>
                <a:sym typeface="+mn-ea"/>
              </a:rPr>
              <a:t> </a:t>
            </a:r>
            <a:r>
              <a:rPr sz="1200" b="1" spc="-10" dirty="0">
                <a:latin typeface="Times New Roman" panose="02020603050405020304"/>
                <a:cs typeface="Times New Roman" panose="02020603050405020304"/>
                <a:sym typeface="+mn-ea"/>
              </a:rPr>
              <a:t>Professor,</a:t>
            </a:r>
            <a:endParaRPr lang="en-IN" sz="1200" kern="100" dirty="0">
              <a:solidFill>
                <a:srgbClr val="000000"/>
              </a:solidFill>
              <a:latin typeface="Times New Roman" panose="02020603050405020304" pitchFamily="18" charset="0"/>
              <a:ea typeface="Calibri" panose="020F0502020204030204" pitchFamily="34" charset="0"/>
            </a:endParaRPr>
          </a:p>
          <a:p>
            <a:pPr defTabSz="342900">
              <a:lnSpc>
                <a:spcPct val="107000"/>
              </a:lnSpc>
              <a:spcAft>
                <a:spcPts val="75"/>
              </a:spcAft>
            </a:pPr>
            <a:r>
              <a:rPr lang="en-US" sz="1200" kern="100" dirty="0">
                <a:solidFill>
                  <a:srgbClr val="000000"/>
                </a:solidFill>
                <a:latin typeface="Times New Roman" panose="02020603050405020304" pitchFamily="18" charset="0"/>
                <a:ea typeface="Calibri" panose="020F0502020204030204" pitchFamily="34" charset="0"/>
              </a:rPr>
              <a:t>DEPARTMENT OF CSE-CS</a:t>
            </a:r>
          </a:p>
          <a:p>
            <a:pPr defTabSz="342900">
              <a:lnSpc>
                <a:spcPct val="107000"/>
              </a:lnSpc>
              <a:spcAft>
                <a:spcPts val="75"/>
              </a:spcAft>
            </a:pPr>
            <a:r>
              <a:rPr lang="en-US" sz="1200" kern="100" dirty="0">
                <a:solidFill>
                  <a:srgbClr val="000000"/>
                </a:solidFill>
                <a:latin typeface="Times New Roman" panose="02020603050405020304" pitchFamily="18" charset="0"/>
                <a:ea typeface="Calibri" panose="020F0502020204030204" pitchFamily="34" charset="0"/>
              </a:rPr>
              <a:t>CMREC</a:t>
            </a:r>
          </a:p>
        </p:txBody>
      </p:sp>
      <p:sp>
        <p:nvSpPr>
          <p:cNvPr id="2" name="Rectangle 1"/>
          <p:cNvSpPr/>
          <p:nvPr/>
        </p:nvSpPr>
        <p:spPr>
          <a:xfrm>
            <a:off x="631938" y="503301"/>
            <a:ext cx="8691552" cy="5805775"/>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defTabSz="342900"/>
            <a:endParaRPr lang="en-US" sz="1190">
              <a:solidFill>
                <a:prstClr val="black"/>
              </a:solidFill>
              <a:latin typeface="Calibri" panose="020F0502020204030204"/>
            </a:endParaRPr>
          </a:p>
        </p:txBody>
      </p:sp>
      <p:sp>
        <p:nvSpPr>
          <p:cNvPr id="17" name="TextBox 16"/>
          <p:cNvSpPr txBox="1"/>
          <p:nvPr/>
        </p:nvSpPr>
        <p:spPr>
          <a:xfrm>
            <a:off x="2424915" y="1721028"/>
            <a:ext cx="4782563" cy="348109"/>
          </a:xfrm>
          <a:prstGeom prst="rect">
            <a:avLst/>
          </a:prstGeom>
          <a:noFill/>
        </p:spPr>
        <p:txBody>
          <a:bodyPr wrap="square" rtlCol="0">
            <a:spAutoFit/>
          </a:bodyPr>
          <a:lstStyle/>
          <a:p>
            <a:pPr defTabSz="342900"/>
            <a:r>
              <a:rPr lang="en-US" sz="1600" b="1" dirty="0">
                <a:solidFill>
                  <a:prstClr val="black"/>
                </a:solidFill>
                <a:latin typeface="Times New Roman" panose="02020603050405020304" pitchFamily="18" charset="0"/>
                <a:cs typeface="Times New Roman" panose="02020603050405020304" pitchFamily="18" charset="0"/>
              </a:rPr>
              <a:t>     DEPARTMENT  OF CSE-CYBER SECURITY </a:t>
            </a:r>
            <a:endParaRPr lang="en-IN" sz="1600" b="1" dirty="0">
              <a:solidFill>
                <a:prstClr val="black"/>
              </a:solidFill>
              <a:latin typeface="Times New Roman" panose="02020603050405020304" pitchFamily="18" charset="0"/>
              <a:cs typeface="Times New Roman" panose="02020603050405020304" pitchFamily="18" charset="0"/>
            </a:endParaRPr>
          </a:p>
        </p:txBody>
      </p:sp>
      <p:sp>
        <p:nvSpPr>
          <p:cNvPr id="5" name="TextBox 4"/>
          <p:cNvSpPr txBox="1"/>
          <p:nvPr/>
        </p:nvSpPr>
        <p:spPr>
          <a:xfrm>
            <a:off x="968375" y="1999615"/>
            <a:ext cx="8236585" cy="1179830"/>
          </a:xfrm>
          <a:prstGeom prst="rect">
            <a:avLst/>
          </a:prstGeom>
          <a:noFill/>
        </p:spPr>
        <p:txBody>
          <a:bodyPr wrap="square">
            <a:noAutofit/>
          </a:bodyPr>
          <a:lstStyle/>
          <a:p>
            <a:pPr marL="256540" marR="113665" algn="ctr" defTabSz="342900">
              <a:spcBef>
                <a:spcPts val="950"/>
              </a:spcBef>
              <a:tabLst>
                <a:tab pos="2293620" algn="l"/>
              </a:tabLst>
            </a:pPr>
            <a:r>
              <a:rPr lang="en-US" sz="1600" b="1" dirty="0">
                <a:solidFill>
                  <a:prstClr val="black"/>
                </a:solidFill>
                <a:latin typeface="Times New Roman" panose="02020603050405020304" pitchFamily="18" charset="0"/>
                <a:ea typeface="Arial MT"/>
                <a:cs typeface="Arial MT"/>
              </a:rPr>
              <a:t>Major Project </a:t>
            </a:r>
            <a:endParaRPr lang="en-IN" sz="1600" dirty="0">
              <a:solidFill>
                <a:prstClr val="black"/>
              </a:solidFill>
              <a:latin typeface="Arial MT"/>
              <a:ea typeface="Arial MT"/>
              <a:cs typeface="Arial MT"/>
            </a:endParaRPr>
          </a:p>
          <a:p>
            <a:pPr marL="260350" marR="113665" algn="ctr" defTabSz="342900">
              <a:spcBef>
                <a:spcPts val="740"/>
              </a:spcBef>
            </a:pPr>
            <a:r>
              <a:rPr lang="en-US" sz="1600" spc="-18" dirty="0">
                <a:solidFill>
                  <a:prstClr val="black"/>
                </a:solidFill>
                <a:latin typeface="Times New Roman" panose="02020603050405020304" pitchFamily="18" charset="0"/>
                <a:ea typeface="Arial MT"/>
                <a:cs typeface="Arial MT"/>
              </a:rPr>
              <a:t>On</a:t>
            </a:r>
            <a:endParaRPr lang="en-IN" sz="1600" dirty="0">
              <a:solidFill>
                <a:prstClr val="black"/>
              </a:solidFill>
              <a:latin typeface="Arial MT"/>
              <a:ea typeface="Arial MT"/>
              <a:cs typeface="Arial MT"/>
            </a:endParaRPr>
          </a:p>
          <a:p>
            <a:pPr marR="5080">
              <a:lnSpc>
                <a:spcPts val="4320"/>
              </a:lnSpc>
              <a:spcBef>
                <a:spcPts val="40"/>
              </a:spcBef>
            </a:pPr>
            <a:r>
              <a:rPr lang="en-IN" altLang="en-US" sz="1600" b="1" dirty="0">
                <a:solidFill>
                  <a:srgbClr val="212121"/>
                </a:solidFill>
                <a:latin typeface="Times New Roman" panose="02020603050405020304"/>
                <a:cs typeface="Times New Roman" panose="02020603050405020304"/>
                <a:sym typeface="+mn-ea"/>
              </a:rPr>
              <a:t> </a:t>
            </a:r>
            <a:r>
              <a:rPr lang="en-US" altLang="en-US" sz="1600" b="1" dirty="0">
                <a:solidFill>
                  <a:srgbClr val="212121"/>
                </a:solidFill>
                <a:latin typeface="Times New Roman" panose="02020603050405020304"/>
                <a:cs typeface="Times New Roman" panose="02020603050405020304"/>
                <a:sym typeface="+mn-ea"/>
              </a:rPr>
              <a:t>En</a:t>
            </a:r>
            <a:r>
              <a:rPr lang="en-IN" altLang="en-US" sz="1600" b="1" dirty="0">
                <a:solidFill>
                  <a:srgbClr val="212121"/>
                </a:solidFill>
                <a:latin typeface="Times New Roman" panose="02020603050405020304"/>
                <a:cs typeface="Times New Roman" panose="02020603050405020304"/>
                <a:sym typeface="+mn-ea"/>
              </a:rPr>
              <a:t>hanced </a:t>
            </a:r>
            <a:r>
              <a:rPr lang="en-US" altLang="en-US" sz="1600" b="1" dirty="0">
                <a:solidFill>
                  <a:srgbClr val="212121"/>
                </a:solidFill>
                <a:latin typeface="Times New Roman" panose="02020603050405020304"/>
                <a:cs typeface="Times New Roman" panose="02020603050405020304"/>
                <a:sym typeface="+mn-ea"/>
              </a:rPr>
              <a:t>Botnet </a:t>
            </a:r>
            <a:r>
              <a:rPr lang="en-IN" altLang="en-US" sz="1600" b="1" dirty="0">
                <a:solidFill>
                  <a:srgbClr val="212121"/>
                </a:solidFill>
                <a:latin typeface="Times New Roman" panose="02020603050405020304"/>
                <a:cs typeface="Times New Roman" panose="02020603050405020304"/>
                <a:sym typeface="+mn-ea"/>
              </a:rPr>
              <a:t>Detection in </a:t>
            </a:r>
            <a:r>
              <a:rPr lang="en-US" altLang="en-US" sz="1600" b="1" dirty="0">
                <a:solidFill>
                  <a:srgbClr val="212121"/>
                </a:solidFill>
                <a:latin typeface="Times New Roman" panose="02020603050405020304"/>
                <a:cs typeface="Times New Roman" panose="02020603050405020304"/>
                <a:sym typeface="+mn-ea"/>
              </a:rPr>
              <a:t>IOT</a:t>
            </a:r>
            <a:r>
              <a:rPr lang="en-IN" altLang="en-US" sz="1600" b="1" dirty="0">
                <a:solidFill>
                  <a:srgbClr val="212121"/>
                </a:solidFill>
                <a:latin typeface="Times New Roman" panose="02020603050405020304"/>
                <a:cs typeface="Times New Roman" panose="02020603050405020304"/>
                <a:sym typeface="+mn-ea"/>
              </a:rPr>
              <a:t> Systems Using a Hybrid Machine Learning Approach</a:t>
            </a:r>
            <a:endParaRPr lang="en-IN" sz="1600" b="1" dirty="0">
              <a:solidFill>
                <a:srgbClr val="FF0000"/>
              </a:solidFill>
              <a:latin typeface="Times New Roman" panose="02020603050405020304" pitchFamily="18" charset="0"/>
            </a:endParaRPr>
          </a:p>
        </p:txBody>
      </p:sp>
      <p:sp>
        <p:nvSpPr>
          <p:cNvPr id="8" name="TextBox 7"/>
          <p:cNvSpPr txBox="1"/>
          <p:nvPr/>
        </p:nvSpPr>
        <p:spPr>
          <a:xfrm>
            <a:off x="6270338" y="4778757"/>
            <a:ext cx="2733776" cy="1144031"/>
          </a:xfrm>
          <a:prstGeom prst="rect">
            <a:avLst/>
          </a:prstGeom>
          <a:noFill/>
        </p:spPr>
        <p:txBody>
          <a:bodyPr wrap="square">
            <a:spAutoFit/>
          </a:bodyPr>
          <a:lstStyle/>
          <a:p>
            <a:pPr marL="4445" marR="118110" indent="-4445" defTabSz="342900">
              <a:lnSpc>
                <a:spcPct val="107000"/>
              </a:lnSpc>
              <a:spcAft>
                <a:spcPts val="75"/>
              </a:spcAft>
            </a:pPr>
            <a:r>
              <a:rPr lang="en-IN" sz="1200" b="1" kern="100" dirty="0">
                <a:solidFill>
                  <a:srgbClr val="000000"/>
                </a:solidFill>
                <a:latin typeface="Times New Roman" panose="02020603050405020304" pitchFamily="18" charset="0"/>
                <a:ea typeface="Times New Roman" panose="02020603050405020304" pitchFamily="18" charset="0"/>
              </a:rPr>
              <a:t>HEAD OF THE DEPARTMENT,</a:t>
            </a:r>
          </a:p>
          <a:p>
            <a:pPr marL="4445" marR="118110" indent="-4445" defTabSz="342900">
              <a:lnSpc>
                <a:spcPct val="107000"/>
              </a:lnSpc>
              <a:spcBef>
                <a:spcPts val="150"/>
              </a:spcBef>
              <a:spcAft>
                <a:spcPts val="75"/>
              </a:spcAft>
            </a:pPr>
            <a:r>
              <a:rPr lang="en-IN" sz="1200" b="1" kern="100" dirty="0">
                <a:solidFill>
                  <a:srgbClr val="000000"/>
                </a:solidFill>
                <a:latin typeface="Times New Roman" panose="02020603050405020304" pitchFamily="18" charset="0"/>
                <a:ea typeface="Times New Roman" panose="02020603050405020304" pitchFamily="18" charset="0"/>
              </a:rPr>
              <a:t>Dr. M. Ashwitha Reddy     </a:t>
            </a:r>
          </a:p>
          <a:p>
            <a:pPr marL="4445" marR="118110" indent="-4445" defTabSz="342900">
              <a:lnSpc>
                <a:spcPct val="107000"/>
              </a:lnSpc>
              <a:spcAft>
                <a:spcPts val="75"/>
              </a:spcAft>
            </a:pPr>
            <a:r>
              <a:rPr lang="en-IN" sz="1200" kern="100" dirty="0">
                <a:solidFill>
                  <a:srgbClr val="000000"/>
                </a:solidFill>
                <a:latin typeface="Times New Roman" panose="02020603050405020304" pitchFamily="18" charset="0"/>
                <a:ea typeface="Times New Roman" panose="02020603050405020304" pitchFamily="18" charset="0"/>
              </a:rPr>
              <a:t>Associate Professor &amp; HOD </a:t>
            </a:r>
          </a:p>
          <a:p>
            <a:pPr defTabSz="342900">
              <a:lnSpc>
                <a:spcPct val="107000"/>
              </a:lnSpc>
              <a:spcAft>
                <a:spcPts val="75"/>
              </a:spcAft>
              <a:defRPr/>
            </a:pPr>
            <a:r>
              <a:rPr lang="en-US" sz="1200" kern="100" dirty="0">
                <a:solidFill>
                  <a:srgbClr val="000000"/>
                </a:solidFill>
                <a:latin typeface="Times New Roman" panose="02020603050405020304" pitchFamily="18" charset="0"/>
                <a:ea typeface="Calibri" panose="020F0502020204030204" pitchFamily="34" charset="0"/>
              </a:rPr>
              <a:t>DEPARTMENT OF CSE-CS</a:t>
            </a:r>
            <a:r>
              <a:rPr lang="en-IN" sz="1200" kern="100" dirty="0">
                <a:solidFill>
                  <a:srgbClr val="000000"/>
                </a:solidFill>
                <a:latin typeface="Times New Roman" panose="02020603050405020304" pitchFamily="18" charset="0"/>
                <a:ea typeface="Times New Roman" panose="02020603050405020304" pitchFamily="18" charset="0"/>
              </a:rPr>
              <a:t>, </a:t>
            </a:r>
          </a:p>
          <a:p>
            <a:pPr marL="4445" marR="118110" indent="-4445" defTabSz="342900">
              <a:lnSpc>
                <a:spcPct val="107000"/>
              </a:lnSpc>
              <a:spcAft>
                <a:spcPts val="75"/>
              </a:spcAft>
            </a:pPr>
            <a:r>
              <a:rPr lang="en-IN" sz="1200" kern="100" dirty="0">
                <a:solidFill>
                  <a:srgbClr val="000000"/>
                </a:solidFill>
                <a:latin typeface="Times New Roman" panose="02020603050405020304" pitchFamily="18" charset="0"/>
                <a:ea typeface="Times New Roman" panose="02020603050405020304" pitchFamily="18" charset="0"/>
              </a:rPr>
              <a:t>CMREC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493520" y="542290"/>
            <a:ext cx="4916170" cy="682625"/>
          </a:xfrm>
          <a:prstGeom prst="rect">
            <a:avLst/>
          </a:prstGeom>
          <a:noFill/>
        </p:spPr>
        <p:txBody>
          <a:bodyPr wrap="square">
            <a:noAutofit/>
          </a:bodyPr>
          <a:lstStyle/>
          <a:p>
            <a:pPr marR="67945" algn="r">
              <a:spcBef>
                <a:spcPts val="250"/>
              </a:spcBef>
              <a:buSzPts val="1500"/>
              <a:tabLst>
                <a:tab pos="122555" algn="l"/>
              </a:tabLst>
            </a:pPr>
            <a:r>
              <a:rPr lang="en-US" sz="1950" b="1" kern="0" spc="-8" dirty="0">
                <a:latin typeface="Times New Roman" panose="02020603050405020304" pitchFamily="18" charset="0"/>
                <a:ea typeface="Times New Roman" panose="02020603050405020304" pitchFamily="18" charset="0"/>
              </a:rPr>
              <a:t>LITERATURE</a:t>
            </a:r>
            <a:r>
              <a:rPr lang="en-US" sz="1950" b="1" kern="0" spc="-61" dirty="0">
                <a:latin typeface="Times New Roman" panose="02020603050405020304" pitchFamily="18" charset="0"/>
                <a:ea typeface="Times New Roman" panose="02020603050405020304" pitchFamily="18" charset="0"/>
              </a:rPr>
              <a:t> </a:t>
            </a:r>
            <a:r>
              <a:rPr lang="en-US" sz="1950" b="1" kern="0" spc="-8" dirty="0">
                <a:latin typeface="Times New Roman" panose="02020603050405020304" pitchFamily="18" charset="0"/>
                <a:ea typeface="Times New Roman" panose="02020603050405020304" pitchFamily="18" charset="0"/>
              </a:rPr>
              <a:t>SURVEY</a:t>
            </a:r>
            <a:endParaRPr lang="en-IN" sz="1950" b="1" kern="0" dirty="0">
              <a:latin typeface="Times New Roman" panose="02020603050405020304" pitchFamily="18" charset="0"/>
              <a:ea typeface="Times New Roman" panose="02020603050405020304" pitchFamily="18" charset="0"/>
            </a:endParaRPr>
          </a:p>
        </p:txBody>
      </p:sp>
      <p:pic>
        <p:nvPicPr>
          <p:cNvPr id="5" name="Picture 4"/>
          <p:cNvPicPr>
            <a:picLocks noChangeAspect="1"/>
          </p:cNvPicPr>
          <p:nvPr/>
        </p:nvPicPr>
        <p:blipFill>
          <a:blip r:embed="rId2"/>
          <a:stretch>
            <a:fillRect/>
          </a:stretch>
        </p:blipFill>
        <p:spPr>
          <a:xfrm>
            <a:off x="995045" y="1115695"/>
            <a:ext cx="7922895" cy="501650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2792730" y="620395"/>
            <a:ext cx="3590925" cy="992505"/>
          </a:xfrm>
          <a:prstGeom prst="rect">
            <a:avLst/>
          </a:prstGeom>
          <a:noFill/>
        </p:spPr>
        <p:txBody>
          <a:bodyPr wrap="square">
            <a:noAutofit/>
          </a:bodyPr>
          <a:lstStyle/>
          <a:p>
            <a:pPr marR="67945" algn="r">
              <a:spcBef>
                <a:spcPts val="250"/>
              </a:spcBef>
              <a:buSzPts val="1500"/>
              <a:tabLst>
                <a:tab pos="122555" algn="l"/>
              </a:tabLst>
            </a:pPr>
            <a:r>
              <a:rPr lang="en-US" sz="1950" b="1" kern="0" spc="-8" dirty="0">
                <a:latin typeface="Times New Roman" panose="02020603050405020304" pitchFamily="18" charset="0"/>
                <a:ea typeface="Times New Roman" panose="02020603050405020304" pitchFamily="18" charset="0"/>
              </a:rPr>
              <a:t>LITERATURE</a:t>
            </a:r>
            <a:r>
              <a:rPr lang="en-US" sz="1950" b="1" kern="0" spc="-61" dirty="0">
                <a:latin typeface="Times New Roman" panose="02020603050405020304" pitchFamily="18" charset="0"/>
                <a:ea typeface="Times New Roman" panose="02020603050405020304" pitchFamily="18" charset="0"/>
              </a:rPr>
              <a:t> </a:t>
            </a:r>
            <a:r>
              <a:rPr lang="en-US" sz="1950" b="1" kern="0" spc="-8" dirty="0">
                <a:latin typeface="Times New Roman" panose="02020603050405020304" pitchFamily="18" charset="0"/>
                <a:ea typeface="Times New Roman" panose="02020603050405020304" pitchFamily="18" charset="0"/>
              </a:rPr>
              <a:t>SURVEY</a:t>
            </a:r>
            <a:endParaRPr lang="en-IN" sz="1950" b="1" kern="0" dirty="0">
              <a:latin typeface="Times New Roman" panose="02020603050405020304" pitchFamily="18" charset="0"/>
              <a:ea typeface="Times New Roman" panose="02020603050405020304" pitchFamily="18" charset="0"/>
            </a:endParaRPr>
          </a:p>
        </p:txBody>
      </p:sp>
      <p:pic>
        <p:nvPicPr>
          <p:cNvPr id="6" name="Picture 5"/>
          <p:cNvPicPr>
            <a:picLocks noChangeAspect="1"/>
          </p:cNvPicPr>
          <p:nvPr/>
        </p:nvPicPr>
        <p:blipFill>
          <a:blip r:embed="rId2"/>
          <a:stretch>
            <a:fillRect/>
          </a:stretch>
        </p:blipFill>
        <p:spPr>
          <a:xfrm>
            <a:off x="1010285" y="1110615"/>
            <a:ext cx="7901940" cy="1467485"/>
          </a:xfrm>
          <a:prstGeom prst="rect">
            <a:avLst/>
          </a:prstGeom>
        </p:spPr>
      </p:pic>
      <p:pic>
        <p:nvPicPr>
          <p:cNvPr id="13" name="Picture 12"/>
          <p:cNvPicPr>
            <a:picLocks noChangeAspect="1"/>
          </p:cNvPicPr>
          <p:nvPr/>
        </p:nvPicPr>
        <p:blipFill>
          <a:blip r:embed="rId3"/>
          <a:stretch>
            <a:fillRect/>
          </a:stretch>
        </p:blipFill>
        <p:spPr>
          <a:xfrm>
            <a:off x="978535" y="2578100"/>
            <a:ext cx="7984490" cy="341376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517475" y="988318"/>
            <a:ext cx="4951762" cy="392415"/>
          </a:xfrm>
          <a:prstGeom prst="rect">
            <a:avLst/>
          </a:prstGeom>
          <a:noFill/>
        </p:spPr>
        <p:txBody>
          <a:bodyPr wrap="square">
            <a:spAutoFit/>
          </a:bodyPr>
          <a:lstStyle/>
          <a:p>
            <a:pPr marR="67945" algn="r">
              <a:spcBef>
                <a:spcPts val="250"/>
              </a:spcBef>
              <a:buSzPts val="1500"/>
              <a:tabLst>
                <a:tab pos="122555" algn="l"/>
              </a:tabLst>
            </a:pPr>
            <a:r>
              <a:rPr lang="en-US" sz="1950" b="1" kern="0" spc="-8" dirty="0">
                <a:latin typeface="Times New Roman" panose="02020603050405020304" pitchFamily="18" charset="0"/>
                <a:ea typeface="Times New Roman" panose="02020603050405020304" pitchFamily="18" charset="0"/>
              </a:rPr>
              <a:t>LITERATURE</a:t>
            </a:r>
            <a:r>
              <a:rPr lang="en-US" sz="1950" b="1" kern="0" spc="-61" dirty="0">
                <a:latin typeface="Times New Roman" panose="02020603050405020304" pitchFamily="18" charset="0"/>
                <a:ea typeface="Times New Roman" panose="02020603050405020304" pitchFamily="18" charset="0"/>
              </a:rPr>
              <a:t> </a:t>
            </a:r>
            <a:r>
              <a:rPr lang="en-US" sz="1950" b="1" kern="0" spc="-8" dirty="0">
                <a:latin typeface="Times New Roman" panose="02020603050405020304" pitchFamily="18" charset="0"/>
                <a:ea typeface="Times New Roman" panose="02020603050405020304" pitchFamily="18" charset="0"/>
              </a:rPr>
              <a:t>SURVEY</a:t>
            </a:r>
            <a:endParaRPr lang="en-IN" sz="1950" b="1" kern="0" dirty="0">
              <a:latin typeface="Times New Roman" panose="02020603050405020304" pitchFamily="18" charset="0"/>
              <a:ea typeface="Times New Roman" panose="02020603050405020304" pitchFamily="18" charset="0"/>
            </a:endParaRPr>
          </a:p>
        </p:txBody>
      </p:sp>
      <p:pic>
        <p:nvPicPr>
          <p:cNvPr id="3" name="Picture 2"/>
          <p:cNvPicPr>
            <a:picLocks noChangeAspect="1"/>
          </p:cNvPicPr>
          <p:nvPr/>
        </p:nvPicPr>
        <p:blipFill>
          <a:blip r:embed="rId2"/>
          <a:stretch>
            <a:fillRect/>
          </a:stretch>
        </p:blipFill>
        <p:spPr>
          <a:xfrm>
            <a:off x="905510" y="1531620"/>
            <a:ext cx="8044180" cy="432181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6536" y="274638"/>
            <a:ext cx="8634164" cy="1143000"/>
          </a:xfrm>
        </p:spPr>
        <p:txBody>
          <a:bodyPr>
            <a:normAutofit/>
          </a:bodyPr>
          <a:lstStyle/>
          <a:p>
            <a:pPr algn="l"/>
            <a:r>
              <a:rPr lang="en-IN" sz="3200" b="1" dirty="0">
                <a:latin typeface="Times New Roman" panose="02020603050405020304" pitchFamily="18" charset="0"/>
                <a:cs typeface="Times New Roman" panose="02020603050405020304" pitchFamily="18" charset="0"/>
              </a:rPr>
              <a:t>SYSTEM DESIGN</a:t>
            </a:r>
            <a:endParaRPr lang="en-US" sz="3200" b="1" dirty="0">
              <a:latin typeface="Times New Roman" panose="02020603050405020304" pitchFamily="18" charset="0"/>
              <a:cs typeface="Times New Roman" panose="02020603050405020304" pitchFamily="18" charset="0"/>
            </a:endParaRPr>
          </a:p>
        </p:txBody>
      </p:sp>
      <p:sp>
        <p:nvSpPr>
          <p:cNvPr id="4" name="TextBox 3"/>
          <p:cNvSpPr txBox="1"/>
          <p:nvPr/>
        </p:nvSpPr>
        <p:spPr>
          <a:xfrm>
            <a:off x="776605" y="1052830"/>
            <a:ext cx="8392795" cy="1322070"/>
          </a:xfrm>
          <a:prstGeom prst="rect">
            <a:avLst/>
          </a:prstGeom>
          <a:noFill/>
        </p:spPr>
        <p:txBody>
          <a:bodyPr wrap="square" rtlCol="0">
            <a:spAutoFit/>
          </a:bodyPr>
          <a:lstStyle/>
          <a:p>
            <a:pPr algn="just"/>
            <a:r>
              <a:rPr lang="en-US" altLang="en-US" sz="1600" dirty="0">
                <a:latin typeface="Times New Roman" panose="02020603050405020304" pitchFamily="18" charset="0"/>
                <a:cs typeface="Times New Roman" panose="02020603050405020304" pitchFamily="18" charset="0"/>
              </a:rPr>
              <a:t>The proposed CTTL Hybrid ACLR model uses the UNSW-NB15 dataset, which is preprocessed and split into 70% training and 30% testing sets. Four base models — CatBoost, TCN, Transformer, and LightGBM — learn different traffic patterns, and their outputs are combined using a CTTL stacking layer. The final model’s performance is evaluated using accuracy, precision, recall, and F1-score metrics.</a:t>
            </a:r>
          </a:p>
        </p:txBody>
      </p:sp>
      <p:pic>
        <p:nvPicPr>
          <p:cNvPr id="84" name="image4.png"/>
          <p:cNvPicPr preferRelativeResize="0"/>
          <p:nvPr/>
        </p:nvPicPr>
        <p:blipFill>
          <a:blip r:embed="rId2"/>
          <a:srcRect/>
          <a:stretch>
            <a:fillRect/>
          </a:stretch>
        </p:blipFill>
        <p:spPr>
          <a:xfrm>
            <a:off x="804545" y="2668905"/>
            <a:ext cx="8503920" cy="376872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6536" y="274638"/>
            <a:ext cx="8634164" cy="1143000"/>
          </a:xfrm>
        </p:spPr>
        <p:txBody>
          <a:bodyPr>
            <a:normAutofit/>
          </a:bodyPr>
          <a:lstStyle/>
          <a:p>
            <a:pPr algn="l"/>
            <a:r>
              <a:rPr lang="en-IN" sz="3200" b="1" dirty="0">
                <a:latin typeface="Times New Roman" panose="02020603050405020304" pitchFamily="18" charset="0"/>
                <a:cs typeface="Times New Roman" panose="02020603050405020304" pitchFamily="18" charset="0"/>
              </a:rPr>
              <a:t>SYSTEM DESIGN</a:t>
            </a:r>
            <a:endParaRPr lang="en-US" sz="3200" b="1" dirty="0">
              <a:latin typeface="Times New Roman" panose="02020603050405020304" pitchFamily="18" charset="0"/>
              <a:cs typeface="Times New Roman" panose="02020603050405020304" pitchFamily="18" charset="0"/>
            </a:endParaRPr>
          </a:p>
        </p:txBody>
      </p:sp>
      <p:sp>
        <p:nvSpPr>
          <p:cNvPr id="3" name="TextBox 2"/>
          <p:cNvSpPr txBox="1"/>
          <p:nvPr/>
        </p:nvSpPr>
        <p:spPr>
          <a:xfrm>
            <a:off x="834390" y="1225550"/>
            <a:ext cx="8728075" cy="2564765"/>
          </a:xfrm>
          <a:prstGeom prst="rect">
            <a:avLst/>
          </a:prstGeom>
          <a:noFill/>
        </p:spPr>
        <p:txBody>
          <a:bodyPr wrap="square" rtlCol="0">
            <a:noAutofit/>
          </a:bodyPr>
          <a:lstStyle/>
          <a:p>
            <a:pPr>
              <a:lnSpc>
                <a:spcPct val="150000"/>
              </a:lnSpc>
            </a:pPr>
            <a:r>
              <a:rPr lang="en-US" b="1" dirty="0">
                <a:latin typeface="Times New Roman" panose="02020603050405020304" pitchFamily="18" charset="0"/>
                <a:cs typeface="Times New Roman" panose="02020603050405020304" pitchFamily="18" charset="0"/>
              </a:rPr>
              <a:t>Data Flow Diagram</a:t>
            </a:r>
            <a:br>
              <a:rPr lang="en-US" b="1" dirty="0">
                <a:latin typeface="Times New Roman" panose="02020603050405020304" pitchFamily="18" charset="0"/>
                <a:cs typeface="Times New Roman" panose="02020603050405020304" pitchFamily="18" charset="0"/>
              </a:rPr>
            </a:br>
            <a:r>
              <a:rPr lang="en-US" altLang="en-US" sz="1600" dirty="0">
                <a:latin typeface="Times New Roman" panose="02020603050405020304" pitchFamily="18" charset="0"/>
                <a:cs typeface="Times New Roman" panose="02020603050405020304" pitchFamily="18" charset="0"/>
              </a:rPr>
              <a:t>A Data Flow Diagram (DFD) represents how data moves within a system, showing its flow between processes, data stores, and external entities. It illustrates how input data is processed, stored, and transformed into output. External entities act as data sources or destinations, while processes perform operations on data. Data flows indicate the direction of data movement. DFDs provide a clear, high-level view of system functionality through Level 0, Level 1, and Level 2 diagrams.</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1820" y="260350"/>
            <a:ext cx="6116955" cy="1071245"/>
          </a:xfrm>
        </p:spPr>
        <p:txBody>
          <a:bodyPr/>
          <a:lstStyle/>
          <a:p>
            <a:r>
              <a:rPr lang="en-IN" sz="3200" b="1" dirty="0">
                <a:latin typeface="Times New Roman" panose="02020603050405020304" pitchFamily="18" charset="0"/>
                <a:cs typeface="Times New Roman" panose="02020603050405020304" pitchFamily="18" charset="0"/>
                <a:sym typeface="+mn-ea"/>
              </a:rPr>
              <a:t>SYSTEM DESIGN</a:t>
            </a:r>
            <a:endParaRPr lang="en-US" sz="3200"/>
          </a:p>
        </p:txBody>
      </p:sp>
      <p:pic>
        <p:nvPicPr>
          <p:cNvPr id="4" name="Content Placeholder 3"/>
          <p:cNvPicPr>
            <a:picLocks noGrp="1" noChangeAspect="1"/>
          </p:cNvPicPr>
          <p:nvPr>
            <p:ph idx="1"/>
          </p:nvPr>
        </p:nvPicPr>
        <p:blipFill>
          <a:blip r:embed="rId2"/>
          <a:stretch>
            <a:fillRect/>
          </a:stretch>
        </p:blipFill>
        <p:spPr>
          <a:xfrm>
            <a:off x="1017270" y="1640840"/>
            <a:ext cx="7873365" cy="411543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6536" y="274638"/>
            <a:ext cx="8634164" cy="1143000"/>
          </a:xfrm>
        </p:spPr>
        <p:txBody>
          <a:bodyPr>
            <a:normAutofit/>
          </a:bodyPr>
          <a:lstStyle/>
          <a:p>
            <a:pPr algn="l"/>
            <a:r>
              <a:rPr lang="en-IN" sz="3200" b="1" dirty="0">
                <a:latin typeface="Times New Roman" panose="02020603050405020304" pitchFamily="18" charset="0"/>
                <a:cs typeface="Times New Roman" panose="02020603050405020304" pitchFamily="18" charset="0"/>
              </a:rPr>
              <a:t>UML DIAGRAMS</a:t>
            </a:r>
            <a:endParaRPr lang="en-US" sz="3200" b="1" dirty="0">
              <a:latin typeface="Times New Roman" panose="02020603050405020304" pitchFamily="18" charset="0"/>
              <a:cs typeface="Times New Roman" panose="02020603050405020304" pitchFamily="18" charset="0"/>
            </a:endParaRPr>
          </a:p>
        </p:txBody>
      </p:sp>
      <p:sp>
        <p:nvSpPr>
          <p:cNvPr id="3" name="TextBox 2"/>
          <p:cNvSpPr txBox="1"/>
          <p:nvPr/>
        </p:nvSpPr>
        <p:spPr>
          <a:xfrm>
            <a:off x="776536" y="1556792"/>
            <a:ext cx="1948674" cy="458074"/>
          </a:xfrm>
          <a:prstGeom prst="rect">
            <a:avLst/>
          </a:prstGeom>
          <a:noFill/>
        </p:spPr>
        <p:txBody>
          <a:bodyPr wrap="square" rtlCol="0">
            <a:spAutoFit/>
          </a:bodyPr>
          <a:lstStyle/>
          <a:p>
            <a:pPr>
              <a:lnSpc>
                <a:spcPct val="150000"/>
              </a:lnSpc>
            </a:pPr>
            <a:r>
              <a:rPr lang="en-US" b="1" dirty="0">
                <a:latin typeface="Times New Roman" panose="02020603050405020304" pitchFamily="18" charset="0"/>
                <a:cs typeface="Times New Roman" panose="02020603050405020304" pitchFamily="18" charset="0"/>
              </a:rPr>
              <a:t>Use case Diagram</a:t>
            </a:r>
            <a:endParaRPr lang="en-IN" b="1" dirty="0">
              <a:latin typeface="Times New Roman" panose="02020603050405020304" pitchFamily="18" charset="0"/>
              <a:cs typeface="Times New Roman" panose="02020603050405020304" pitchFamily="18" charset="0"/>
            </a:endParaRPr>
          </a:p>
        </p:txBody>
      </p:sp>
      <p:pic>
        <p:nvPicPr>
          <p:cNvPr id="83" name="image3.png"/>
          <p:cNvPicPr preferRelativeResize="0"/>
          <p:nvPr/>
        </p:nvPicPr>
        <p:blipFill>
          <a:blip r:embed="rId2"/>
          <a:srcRect/>
          <a:stretch>
            <a:fillRect/>
          </a:stretch>
        </p:blipFill>
        <p:spPr>
          <a:xfrm>
            <a:off x="3081020" y="1700530"/>
            <a:ext cx="5393690" cy="424688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6536" y="274638"/>
            <a:ext cx="8634164" cy="1143000"/>
          </a:xfrm>
        </p:spPr>
        <p:txBody>
          <a:bodyPr>
            <a:normAutofit/>
          </a:bodyPr>
          <a:lstStyle/>
          <a:p>
            <a:pPr algn="l"/>
            <a:r>
              <a:rPr lang="en-IN" sz="3200" b="1" dirty="0">
                <a:latin typeface="Times New Roman" panose="02020603050405020304" pitchFamily="18" charset="0"/>
                <a:cs typeface="Times New Roman" panose="02020603050405020304" pitchFamily="18" charset="0"/>
              </a:rPr>
              <a:t>UML DIAGRAMS</a:t>
            </a:r>
            <a:endParaRPr lang="en-US" sz="3200" b="1" dirty="0">
              <a:latin typeface="Times New Roman" panose="02020603050405020304" pitchFamily="18" charset="0"/>
              <a:cs typeface="Times New Roman" panose="02020603050405020304" pitchFamily="18" charset="0"/>
            </a:endParaRPr>
          </a:p>
        </p:txBody>
      </p:sp>
      <p:sp>
        <p:nvSpPr>
          <p:cNvPr id="5" name="TextBox 4"/>
          <p:cNvSpPr txBox="1"/>
          <p:nvPr/>
        </p:nvSpPr>
        <p:spPr>
          <a:xfrm>
            <a:off x="776536" y="1628800"/>
            <a:ext cx="2079999" cy="873572"/>
          </a:xfrm>
          <a:prstGeom prst="rect">
            <a:avLst/>
          </a:prstGeom>
          <a:noFill/>
        </p:spPr>
        <p:txBody>
          <a:bodyPr wrap="square" rtlCol="0">
            <a:spAutoFit/>
          </a:bodyPr>
          <a:lstStyle/>
          <a:p>
            <a:pPr>
              <a:lnSpc>
                <a:spcPct val="150000"/>
              </a:lnSpc>
            </a:pPr>
            <a:r>
              <a:rPr lang="en-US" b="1" dirty="0">
                <a:latin typeface="Times New Roman" panose="02020603050405020304" pitchFamily="18" charset="0"/>
                <a:cs typeface="Times New Roman" panose="02020603050405020304" pitchFamily="18" charset="0"/>
              </a:rPr>
              <a:t>Activity Diagram</a:t>
            </a:r>
            <a:br>
              <a:rPr lang="en-US" b="1" dirty="0">
                <a:latin typeface="Times New Roman" panose="02020603050405020304" pitchFamily="18" charset="0"/>
                <a:cs typeface="Times New Roman" panose="02020603050405020304" pitchFamily="18" charset="0"/>
              </a:rPr>
            </a:br>
            <a:endParaRPr lang="en-IN" b="1" dirty="0">
              <a:latin typeface="Times New Roman" panose="02020603050405020304" pitchFamily="18" charset="0"/>
              <a:cs typeface="Times New Roman" panose="02020603050405020304" pitchFamily="18" charset="0"/>
            </a:endParaRPr>
          </a:p>
        </p:txBody>
      </p:sp>
      <p:pic>
        <p:nvPicPr>
          <p:cNvPr id="80" name="image8.png"/>
          <p:cNvPicPr preferRelativeResize="0"/>
          <p:nvPr/>
        </p:nvPicPr>
        <p:blipFill>
          <a:blip r:embed="rId2"/>
          <a:srcRect/>
          <a:stretch>
            <a:fillRect/>
          </a:stretch>
        </p:blipFill>
        <p:spPr>
          <a:xfrm>
            <a:off x="3189605" y="1233805"/>
            <a:ext cx="4570095" cy="522097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6536" y="274638"/>
            <a:ext cx="8634164" cy="1143000"/>
          </a:xfrm>
        </p:spPr>
        <p:txBody>
          <a:bodyPr>
            <a:normAutofit/>
          </a:bodyPr>
          <a:lstStyle/>
          <a:p>
            <a:pPr algn="l"/>
            <a:r>
              <a:rPr lang="en-IN" sz="3200" b="1" dirty="0">
                <a:latin typeface="Times New Roman" panose="02020603050405020304" pitchFamily="18" charset="0"/>
                <a:cs typeface="Times New Roman" panose="02020603050405020304" pitchFamily="18" charset="0"/>
              </a:rPr>
              <a:t>UML DIAGRAMS</a:t>
            </a:r>
            <a:endParaRPr lang="en-US" sz="3200" b="1" dirty="0">
              <a:latin typeface="Times New Roman" panose="02020603050405020304" pitchFamily="18" charset="0"/>
              <a:cs typeface="Times New Roman" panose="02020603050405020304" pitchFamily="18" charset="0"/>
            </a:endParaRPr>
          </a:p>
        </p:txBody>
      </p:sp>
      <p:sp>
        <p:nvSpPr>
          <p:cNvPr id="3" name="TextBox 2"/>
          <p:cNvSpPr txBox="1"/>
          <p:nvPr/>
        </p:nvSpPr>
        <p:spPr>
          <a:xfrm>
            <a:off x="776536" y="1417638"/>
            <a:ext cx="2079999" cy="873572"/>
          </a:xfrm>
          <a:prstGeom prst="rect">
            <a:avLst/>
          </a:prstGeom>
          <a:noFill/>
        </p:spPr>
        <p:txBody>
          <a:bodyPr wrap="square" rtlCol="0">
            <a:spAutoFit/>
          </a:bodyPr>
          <a:lstStyle/>
          <a:p>
            <a:pPr>
              <a:lnSpc>
                <a:spcPct val="150000"/>
              </a:lnSpc>
            </a:pPr>
            <a:r>
              <a:rPr lang="en-US" b="1" dirty="0">
                <a:latin typeface="Times New Roman" panose="02020603050405020304" pitchFamily="18" charset="0"/>
                <a:cs typeface="Times New Roman" panose="02020603050405020304" pitchFamily="18" charset="0"/>
              </a:rPr>
              <a:t>Sequence Diagram</a:t>
            </a:r>
            <a:br>
              <a:rPr lang="en-US" b="1" dirty="0">
                <a:latin typeface="Times New Roman" panose="02020603050405020304" pitchFamily="18" charset="0"/>
                <a:cs typeface="Times New Roman" panose="02020603050405020304" pitchFamily="18" charset="0"/>
              </a:rPr>
            </a:br>
            <a:endParaRPr lang="en-IN" b="1" dirty="0">
              <a:latin typeface="Times New Roman" panose="02020603050405020304" pitchFamily="18" charset="0"/>
              <a:cs typeface="Times New Roman" panose="02020603050405020304" pitchFamily="18" charset="0"/>
            </a:endParaRPr>
          </a:p>
        </p:txBody>
      </p:sp>
      <p:pic>
        <p:nvPicPr>
          <p:cNvPr id="86" name="image1.png"/>
          <p:cNvPicPr preferRelativeResize="0"/>
          <p:nvPr/>
        </p:nvPicPr>
        <p:blipFill>
          <a:blip r:embed="rId2"/>
          <a:srcRect/>
          <a:stretch>
            <a:fillRect/>
          </a:stretch>
        </p:blipFill>
        <p:spPr>
          <a:xfrm>
            <a:off x="843280" y="1985645"/>
            <a:ext cx="8279130" cy="395097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6536" y="274638"/>
            <a:ext cx="8634164" cy="1143000"/>
          </a:xfrm>
        </p:spPr>
        <p:txBody>
          <a:bodyPr>
            <a:normAutofit/>
          </a:bodyPr>
          <a:lstStyle/>
          <a:p>
            <a:pPr algn="l"/>
            <a:r>
              <a:rPr lang="en-IN" sz="3200" b="1" dirty="0">
                <a:latin typeface="Times New Roman" panose="02020603050405020304" pitchFamily="18" charset="0"/>
                <a:cs typeface="Times New Roman" panose="02020603050405020304" pitchFamily="18" charset="0"/>
              </a:rPr>
              <a:t>UML DIAGRAMS</a:t>
            </a:r>
            <a:endParaRPr lang="en-US" sz="3200" b="1" dirty="0">
              <a:latin typeface="Times New Roman" panose="02020603050405020304" pitchFamily="18" charset="0"/>
              <a:cs typeface="Times New Roman" panose="02020603050405020304" pitchFamily="18" charset="0"/>
            </a:endParaRPr>
          </a:p>
        </p:txBody>
      </p:sp>
      <p:sp>
        <p:nvSpPr>
          <p:cNvPr id="5" name="TextBox 4"/>
          <p:cNvSpPr txBox="1"/>
          <p:nvPr/>
        </p:nvSpPr>
        <p:spPr>
          <a:xfrm>
            <a:off x="776536" y="1417638"/>
            <a:ext cx="2079999" cy="873572"/>
          </a:xfrm>
          <a:prstGeom prst="rect">
            <a:avLst/>
          </a:prstGeom>
          <a:noFill/>
        </p:spPr>
        <p:txBody>
          <a:bodyPr wrap="square" rtlCol="0">
            <a:spAutoFit/>
          </a:bodyPr>
          <a:lstStyle/>
          <a:p>
            <a:pPr>
              <a:lnSpc>
                <a:spcPct val="150000"/>
              </a:lnSpc>
            </a:pPr>
            <a:r>
              <a:rPr lang="en-US" b="1" dirty="0">
                <a:latin typeface="Times New Roman" panose="02020603050405020304" pitchFamily="18" charset="0"/>
                <a:cs typeface="Times New Roman" panose="02020603050405020304" pitchFamily="18" charset="0"/>
              </a:rPr>
              <a:t>Class Diagram</a:t>
            </a:r>
            <a:br>
              <a:rPr lang="en-US" b="1" dirty="0">
                <a:latin typeface="Times New Roman" panose="02020603050405020304" pitchFamily="18" charset="0"/>
                <a:cs typeface="Times New Roman" panose="02020603050405020304" pitchFamily="18" charset="0"/>
              </a:rPr>
            </a:br>
            <a:endParaRPr lang="en-IN" b="1" dirty="0">
              <a:latin typeface="Times New Roman" panose="02020603050405020304" pitchFamily="18" charset="0"/>
              <a:cs typeface="Times New Roman" panose="02020603050405020304" pitchFamily="18" charset="0"/>
            </a:endParaRPr>
          </a:p>
        </p:txBody>
      </p:sp>
      <p:pic>
        <p:nvPicPr>
          <p:cNvPr id="82" name="image7.png"/>
          <p:cNvPicPr preferRelativeResize="0"/>
          <p:nvPr/>
        </p:nvPicPr>
        <p:blipFill>
          <a:blip r:embed="rId2"/>
          <a:srcRect/>
          <a:stretch>
            <a:fillRect/>
          </a:stretch>
        </p:blipFill>
        <p:spPr>
          <a:xfrm>
            <a:off x="890270" y="2005965"/>
            <a:ext cx="8076565" cy="356933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dirty="0">
                <a:latin typeface="Times New Roman" panose="02020603050405020304" pitchFamily="18" charset="0"/>
                <a:cs typeface="Times New Roman" panose="02020603050405020304" pitchFamily="18" charset="0"/>
              </a:rPr>
              <a:t>ABSTRACT</a:t>
            </a:r>
          </a:p>
        </p:txBody>
      </p:sp>
      <p:sp>
        <p:nvSpPr>
          <p:cNvPr id="4" name="Rectangle 1"/>
          <p:cNvSpPr>
            <a:spLocks noGrp="1" noChangeArrowheads="1"/>
          </p:cNvSpPr>
          <p:nvPr>
            <p:ph idx="1"/>
          </p:nvPr>
        </p:nvSpPr>
        <p:spPr bwMode="auto">
          <a:xfrm>
            <a:off x="704215" y="1069658"/>
            <a:ext cx="8376920" cy="41541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indent="0" algn="just" eaLnBrk="0" fontAlgn="base" hangingPunct="0">
              <a:lnSpc>
                <a:spcPct val="150000"/>
              </a:lnSpc>
              <a:spcBef>
                <a:spcPct val="0"/>
              </a:spcBef>
              <a:spcAft>
                <a:spcPct val="0"/>
              </a:spcAft>
              <a:buNone/>
            </a:pPr>
            <a:r>
              <a:rPr lang="en-GB" sz="1600" dirty="0">
                <a:latin typeface="Times New Roman" panose="02020603050405020304" pitchFamily="18" charset="0"/>
                <a:cs typeface="Times New Roman" panose="02020603050405020304" pitchFamily="18" charset="0"/>
                <a:sym typeface="+mn-ea"/>
              </a:rPr>
              <a:t>With the rise of IoT, botnet attacks have become increasingly harmful and harder to detect due to evolving attack vectors. This research proposes a stacking model (ACLR) combining ANN, CNN, RNN, and ML models to identify botnet activity using the UNSW-NB15 dataset, which includes nine attack types. The ACLR model achieved 96.98% testing accuracy, ROC-AUC of 0.9934, and PR-AUC of 0.9950, showing strong detection performance. K-fold cross-validation (k = 3, 5, 7, 10) confirmed its robustness, with the best result at k = 5 (97.49%). The model outperformed existing methods, making it a valuable tool for improving cybersecurity against modern botnet th</a:t>
            </a:r>
            <a:r>
              <a:rPr lang="en-IN" altLang="en-GB" sz="1600" dirty="0">
                <a:latin typeface="Times New Roman" panose="02020603050405020304" pitchFamily="18" charset="0"/>
                <a:cs typeface="Times New Roman" panose="02020603050405020304" pitchFamily="18" charset="0"/>
                <a:sym typeface="+mn-ea"/>
              </a:rPr>
              <a:t>reats.</a:t>
            </a:r>
            <a:br>
              <a:rPr lang="en-GB" sz="1600" dirty="0">
                <a:latin typeface="Times New Roman" panose="02020603050405020304" pitchFamily="18" charset="0"/>
                <a:cs typeface="Times New Roman" panose="02020603050405020304" pitchFamily="18" charset="0"/>
                <a:sym typeface="+mn-ea"/>
              </a:rPr>
            </a:br>
            <a:r>
              <a:rPr lang="en-GB" sz="1600" dirty="0">
                <a:latin typeface="Times New Roman" panose="02020603050405020304" pitchFamily="18" charset="0"/>
                <a:cs typeface="Times New Roman" panose="02020603050405020304" pitchFamily="18" charset="0"/>
                <a:sym typeface="+mn-ea"/>
              </a:rPr>
              <a:t>This system effectively captures complex attack patterns across diverse traffic data. Its high generalizability makes it suitable for real-world network environments. As cyber threats continue to evolve, the ACLR model offers a scalable and intelligent solution for proactive threat detection.</a:t>
            </a:r>
            <a:endParaRPr lang="en-IN" sz="1600" dirty="0">
              <a:latin typeface="Times New Roman" panose="02020603050405020304" pitchFamily="18" charset="0"/>
              <a:cs typeface="Times New Roman" panose="02020603050405020304" pitchFamily="18" charset="0"/>
            </a:endParaRPr>
          </a:p>
          <a:p>
            <a:pPr marL="0" indent="0" algn="just" eaLnBrk="0" fontAlgn="base" hangingPunct="0">
              <a:lnSpc>
                <a:spcPct val="150000"/>
              </a:lnSpc>
              <a:spcBef>
                <a:spcPct val="0"/>
              </a:spcBef>
              <a:spcAft>
                <a:spcPct val="0"/>
              </a:spcAft>
              <a:buNone/>
            </a:pPr>
            <a:endParaRPr kumimoji="0" lang="en-US" altLang="en-US" sz="16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F71CD5-4B0D-92C5-607B-75C625C7409D}"/>
              </a:ext>
            </a:extLst>
          </p:cNvPr>
          <p:cNvSpPr>
            <a:spLocks noGrp="1"/>
          </p:cNvSpPr>
          <p:nvPr>
            <p:ph type="title"/>
          </p:nvPr>
        </p:nvSpPr>
        <p:spPr/>
        <p:txBody>
          <a:bodyPr>
            <a:normAutofit/>
          </a:bodyPr>
          <a:lstStyle/>
          <a:p>
            <a:r>
              <a:rPr lang="en-IN" sz="3200" b="1" dirty="0">
                <a:latin typeface="Times New Roman" panose="02020603050405020304" pitchFamily="18" charset="0"/>
                <a:cs typeface="Times New Roman" panose="02020603050405020304" pitchFamily="18" charset="0"/>
              </a:rPr>
              <a:t>IMPLEMENTATION</a:t>
            </a:r>
          </a:p>
        </p:txBody>
      </p:sp>
      <p:pic>
        <p:nvPicPr>
          <p:cNvPr id="5" name="Content Placeholder 4">
            <a:extLst>
              <a:ext uri="{FF2B5EF4-FFF2-40B4-BE49-F238E27FC236}">
                <a16:creationId xmlns:a16="http://schemas.microsoft.com/office/drawing/2014/main" id="{D395B516-B9C8-B16A-CE66-E5C6A4D20A4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088904" y="1484784"/>
            <a:ext cx="5616624" cy="4752528"/>
          </a:xfrm>
        </p:spPr>
      </p:pic>
      <p:sp>
        <p:nvSpPr>
          <p:cNvPr id="7" name="TextBox 6">
            <a:extLst>
              <a:ext uri="{FF2B5EF4-FFF2-40B4-BE49-F238E27FC236}">
                <a16:creationId xmlns:a16="http://schemas.microsoft.com/office/drawing/2014/main" id="{7C631FFD-2E38-0CBD-DA2C-3F4404E847AC}"/>
              </a:ext>
            </a:extLst>
          </p:cNvPr>
          <p:cNvSpPr txBox="1"/>
          <p:nvPr/>
        </p:nvSpPr>
        <p:spPr>
          <a:xfrm>
            <a:off x="200473" y="1723298"/>
            <a:ext cx="3744416" cy="4524315"/>
          </a:xfrm>
          <a:prstGeom prst="rect">
            <a:avLst/>
          </a:prstGeom>
          <a:noFill/>
        </p:spPr>
        <p:txBody>
          <a:bodyPr wrap="square">
            <a:spAutoFit/>
          </a:bodyPr>
          <a:lstStyle/>
          <a:p>
            <a:pPr>
              <a:buNone/>
            </a:pPr>
            <a:r>
              <a:rPr lang="en-IN" b="1" dirty="0"/>
              <a:t>Title:</a:t>
            </a:r>
            <a:r>
              <a:rPr lang="en-IN" dirty="0"/>
              <a:t> Python Environment and Dependency Setup</a:t>
            </a:r>
          </a:p>
          <a:p>
            <a:pPr>
              <a:buFont typeface="Arial" panose="020B0604020202020204" pitchFamily="34" charset="0"/>
              <a:buChar char="•"/>
            </a:pPr>
            <a:r>
              <a:rPr lang="en-IN" dirty="0"/>
              <a:t>An isolated </a:t>
            </a:r>
            <a:r>
              <a:rPr lang="en-IN" b="1" dirty="0"/>
              <a:t>Anaconda virtual environment (bot)</a:t>
            </a:r>
            <a:r>
              <a:rPr lang="en-IN" dirty="0"/>
              <a:t> is created to avoid package conflicts.</a:t>
            </a:r>
          </a:p>
          <a:p>
            <a:pPr>
              <a:buFont typeface="Arial" panose="020B0604020202020204" pitchFamily="34" charset="0"/>
              <a:buChar char="•"/>
            </a:pPr>
            <a:r>
              <a:rPr lang="en-IN" dirty="0"/>
              <a:t>Python version </a:t>
            </a:r>
            <a:r>
              <a:rPr lang="en-IN" b="1" dirty="0"/>
              <a:t>3.10.9</a:t>
            </a:r>
            <a:r>
              <a:rPr lang="en-IN" dirty="0"/>
              <a:t> is used for compatibility with machine learning libraries.</a:t>
            </a:r>
          </a:p>
          <a:p>
            <a:pPr>
              <a:buFont typeface="Arial" panose="020B0604020202020204" pitchFamily="34" charset="0"/>
              <a:buChar char="•"/>
            </a:pPr>
            <a:r>
              <a:rPr lang="en-IN" dirty="0"/>
              <a:t>Required packages such as Flask, NumPy, </a:t>
            </a:r>
            <a:r>
              <a:rPr lang="en-IN" dirty="0" err="1"/>
              <a:t>Joblib</a:t>
            </a:r>
            <a:r>
              <a:rPr lang="en-IN" dirty="0"/>
              <a:t>, Scikit-learn, </a:t>
            </a:r>
            <a:r>
              <a:rPr lang="en-IN" dirty="0" err="1"/>
              <a:t>LightGBM</a:t>
            </a:r>
            <a:r>
              <a:rPr lang="en-IN" dirty="0"/>
              <a:t>, and </a:t>
            </a:r>
            <a:r>
              <a:rPr lang="en-IN" dirty="0" err="1"/>
              <a:t>PyTorch</a:t>
            </a:r>
            <a:r>
              <a:rPr lang="en-IN" dirty="0"/>
              <a:t> are installed using </a:t>
            </a:r>
            <a:r>
              <a:rPr lang="en-IN" dirty="0">
                <a:latin typeface="Courier New" panose="02070309020205020404" pitchFamily="49" charset="0"/>
              </a:rPr>
              <a:t>pip</a:t>
            </a:r>
            <a:r>
              <a:rPr lang="en-IN" dirty="0"/>
              <a:t>.</a:t>
            </a:r>
          </a:p>
          <a:p>
            <a:pPr>
              <a:buFont typeface="Arial" panose="020B0604020202020204" pitchFamily="34" charset="0"/>
              <a:buChar char="•"/>
            </a:pPr>
            <a:r>
              <a:rPr lang="en-IN" dirty="0"/>
              <a:t>This setup ensures a stable runtime environment for hybrid ML model execution.</a:t>
            </a:r>
          </a:p>
          <a:p>
            <a:pPr>
              <a:buNone/>
            </a:pPr>
            <a:br>
              <a:rPr lang="en-IN" dirty="0"/>
            </a:br>
            <a:endParaRPr lang="en-IN" dirty="0"/>
          </a:p>
        </p:txBody>
      </p:sp>
    </p:spTree>
    <p:extLst>
      <p:ext uri="{BB962C8B-B14F-4D97-AF65-F5344CB8AC3E}">
        <p14:creationId xmlns:p14="http://schemas.microsoft.com/office/powerpoint/2010/main" val="34307076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C8EE6-47C1-F028-0C76-C2EC064CEFE7}"/>
              </a:ext>
            </a:extLst>
          </p:cNvPr>
          <p:cNvSpPr>
            <a:spLocks noGrp="1"/>
          </p:cNvSpPr>
          <p:nvPr>
            <p:ph type="title"/>
          </p:nvPr>
        </p:nvSpPr>
        <p:spPr/>
        <p:txBody>
          <a:bodyPr>
            <a:normAutofit/>
          </a:bodyPr>
          <a:lstStyle/>
          <a:p>
            <a:r>
              <a:rPr lang="en-IN" sz="3600" b="1" dirty="0">
                <a:latin typeface="Times New Roman" panose="02020603050405020304" pitchFamily="18" charset="0"/>
                <a:cs typeface="Times New Roman" panose="02020603050405020304" pitchFamily="18" charset="0"/>
              </a:rPr>
              <a:t>IMPLEMENTATION</a:t>
            </a:r>
            <a:endParaRPr lang="en-IN" sz="3600" dirty="0"/>
          </a:p>
        </p:txBody>
      </p:sp>
      <p:pic>
        <p:nvPicPr>
          <p:cNvPr id="5" name="Content Placeholder 4">
            <a:extLst>
              <a:ext uri="{FF2B5EF4-FFF2-40B4-BE49-F238E27FC236}">
                <a16:creationId xmlns:a16="http://schemas.microsoft.com/office/drawing/2014/main" id="{6EEE4966-4B98-2865-06D4-FCF232BCFF2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448944" y="1602873"/>
            <a:ext cx="4961756" cy="4520616"/>
          </a:xfrm>
        </p:spPr>
      </p:pic>
      <p:sp>
        <p:nvSpPr>
          <p:cNvPr id="7" name="TextBox 6">
            <a:extLst>
              <a:ext uri="{FF2B5EF4-FFF2-40B4-BE49-F238E27FC236}">
                <a16:creationId xmlns:a16="http://schemas.microsoft.com/office/drawing/2014/main" id="{7A5C467C-F343-D939-5B7E-AD20634CA6CA}"/>
              </a:ext>
            </a:extLst>
          </p:cNvPr>
          <p:cNvSpPr txBox="1"/>
          <p:nvPr/>
        </p:nvSpPr>
        <p:spPr>
          <a:xfrm>
            <a:off x="200472" y="2136339"/>
            <a:ext cx="4248472" cy="3416320"/>
          </a:xfrm>
          <a:prstGeom prst="rect">
            <a:avLst/>
          </a:prstGeom>
          <a:noFill/>
        </p:spPr>
        <p:txBody>
          <a:bodyPr wrap="square">
            <a:spAutoFit/>
          </a:bodyPr>
          <a:lstStyle/>
          <a:p>
            <a:pPr>
              <a:buNone/>
            </a:pPr>
            <a:r>
              <a:rPr lang="en-US" b="1" dirty="0"/>
              <a:t>Title:</a:t>
            </a:r>
            <a:r>
              <a:rPr lang="en-US" dirty="0"/>
              <a:t> Web Framework Configuration</a:t>
            </a:r>
          </a:p>
          <a:p>
            <a:pPr>
              <a:buFont typeface="Arial" panose="020B0604020202020204" pitchFamily="34" charset="0"/>
              <a:buChar char="•"/>
            </a:pPr>
            <a:r>
              <a:rPr lang="en-US" dirty="0"/>
              <a:t>Flask </a:t>
            </a:r>
            <a:r>
              <a:rPr lang="en-US" b="1" dirty="0"/>
              <a:t>(version 2.2.2)</a:t>
            </a:r>
            <a:r>
              <a:rPr lang="en-US" dirty="0"/>
              <a:t> is installed to build the web interface of the system.</a:t>
            </a:r>
          </a:p>
          <a:p>
            <a:pPr>
              <a:buFont typeface="Arial" panose="020B0604020202020204" pitchFamily="34" charset="0"/>
              <a:buChar char="•"/>
            </a:pPr>
            <a:r>
              <a:rPr lang="en-US" dirty="0"/>
              <a:t>Supporting libraries such as </a:t>
            </a:r>
            <a:r>
              <a:rPr lang="en-US" b="1" dirty="0" err="1"/>
              <a:t>Werkzeug</a:t>
            </a:r>
            <a:r>
              <a:rPr lang="en-US" b="1" dirty="0"/>
              <a:t>, Jinja2, Click, and </a:t>
            </a:r>
            <a:r>
              <a:rPr lang="en-US" b="1" dirty="0" err="1"/>
              <a:t>ItsDangerous</a:t>
            </a:r>
            <a:r>
              <a:rPr lang="en-US" dirty="0"/>
              <a:t> are configured.</a:t>
            </a:r>
          </a:p>
          <a:p>
            <a:pPr>
              <a:buFont typeface="Arial" panose="020B0604020202020204" pitchFamily="34" charset="0"/>
              <a:buChar char="•"/>
            </a:pPr>
            <a:r>
              <a:rPr lang="en-US" dirty="0"/>
              <a:t>Flask acts as the backend server that connects user input with trained ML models.</a:t>
            </a:r>
          </a:p>
          <a:p>
            <a:pPr>
              <a:buFont typeface="Arial" panose="020B0604020202020204" pitchFamily="34" charset="0"/>
              <a:buChar char="•"/>
            </a:pPr>
            <a:r>
              <a:rPr lang="en-US" dirty="0"/>
              <a:t>The framework enables real-time prediction of botnet attacks through a browser interface.</a:t>
            </a:r>
          </a:p>
        </p:txBody>
      </p:sp>
    </p:spTree>
    <p:extLst>
      <p:ext uri="{BB962C8B-B14F-4D97-AF65-F5344CB8AC3E}">
        <p14:creationId xmlns:p14="http://schemas.microsoft.com/office/powerpoint/2010/main" val="28321333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E60D6-F9B7-BB3C-698E-9759E8F2D62E}"/>
              </a:ext>
            </a:extLst>
          </p:cNvPr>
          <p:cNvSpPr>
            <a:spLocks noGrp="1"/>
          </p:cNvSpPr>
          <p:nvPr>
            <p:ph type="title"/>
          </p:nvPr>
        </p:nvSpPr>
        <p:spPr/>
        <p:txBody>
          <a:bodyPr>
            <a:normAutofit/>
          </a:bodyPr>
          <a:lstStyle/>
          <a:p>
            <a:r>
              <a:rPr lang="en-IN" sz="3600" b="1" dirty="0">
                <a:latin typeface="Times New Roman" panose="02020603050405020304" pitchFamily="18" charset="0"/>
                <a:cs typeface="Times New Roman" panose="02020603050405020304" pitchFamily="18" charset="0"/>
              </a:rPr>
              <a:t>IMPLEMENTATION</a:t>
            </a:r>
            <a:endParaRPr lang="en-IN" sz="3600" dirty="0"/>
          </a:p>
        </p:txBody>
      </p:sp>
      <p:pic>
        <p:nvPicPr>
          <p:cNvPr id="5" name="Content Placeholder 4">
            <a:extLst>
              <a:ext uri="{FF2B5EF4-FFF2-40B4-BE49-F238E27FC236}">
                <a16:creationId xmlns:a16="http://schemas.microsoft.com/office/drawing/2014/main" id="{BAFDA35F-B558-844B-1D95-17592982237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448943" y="1600200"/>
            <a:ext cx="5112569" cy="4525963"/>
          </a:xfrm>
        </p:spPr>
      </p:pic>
      <p:sp>
        <p:nvSpPr>
          <p:cNvPr id="7" name="TextBox 6">
            <a:extLst>
              <a:ext uri="{FF2B5EF4-FFF2-40B4-BE49-F238E27FC236}">
                <a16:creationId xmlns:a16="http://schemas.microsoft.com/office/drawing/2014/main" id="{A1E6B51B-84A6-F3A4-871A-0F92F11BDC93}"/>
              </a:ext>
            </a:extLst>
          </p:cNvPr>
          <p:cNvSpPr txBox="1"/>
          <p:nvPr/>
        </p:nvSpPr>
        <p:spPr>
          <a:xfrm>
            <a:off x="495300" y="1844824"/>
            <a:ext cx="3809628" cy="3693319"/>
          </a:xfrm>
          <a:prstGeom prst="rect">
            <a:avLst/>
          </a:prstGeom>
          <a:noFill/>
        </p:spPr>
        <p:txBody>
          <a:bodyPr wrap="square">
            <a:spAutoFit/>
          </a:bodyPr>
          <a:lstStyle/>
          <a:p>
            <a:pPr>
              <a:buNone/>
            </a:pPr>
            <a:r>
              <a:rPr lang="en-US" b="1" dirty="0"/>
              <a:t>Title:</a:t>
            </a:r>
            <a:r>
              <a:rPr lang="en-US" dirty="0"/>
              <a:t> Dependency Conflict Resolution</a:t>
            </a:r>
          </a:p>
          <a:p>
            <a:pPr>
              <a:buFont typeface="Arial" panose="020B0604020202020204" pitchFamily="34" charset="0"/>
              <a:buChar char="•"/>
            </a:pPr>
            <a:r>
              <a:rPr lang="en-US" dirty="0"/>
              <a:t>Initial execution produced errors due to version mismatches between Flask and </a:t>
            </a:r>
            <a:r>
              <a:rPr lang="en-US" dirty="0" err="1"/>
              <a:t>Werkzeug</a:t>
            </a:r>
            <a:r>
              <a:rPr lang="en-US" dirty="0"/>
              <a:t>.</a:t>
            </a:r>
          </a:p>
          <a:p>
            <a:pPr>
              <a:buFont typeface="Arial" panose="020B0604020202020204" pitchFamily="34" charset="0"/>
              <a:buChar char="•"/>
            </a:pPr>
            <a:r>
              <a:rPr lang="en-US" dirty="0" err="1"/>
              <a:t>Werkzeug</a:t>
            </a:r>
            <a:r>
              <a:rPr lang="en-US" dirty="0"/>
              <a:t> is downgraded to a compatible version (</a:t>
            </a:r>
            <a:r>
              <a:rPr lang="en-US" b="1" dirty="0"/>
              <a:t>2.2.2</a:t>
            </a:r>
            <a:r>
              <a:rPr lang="en-US" dirty="0"/>
              <a:t>) to resolve import errors.</a:t>
            </a:r>
          </a:p>
          <a:p>
            <a:pPr>
              <a:buFont typeface="Arial" panose="020B0604020202020204" pitchFamily="34" charset="0"/>
              <a:buChar char="•"/>
            </a:pPr>
            <a:r>
              <a:rPr lang="en-US" dirty="0"/>
              <a:t>This step ensures smooth communication between Flask components.</a:t>
            </a:r>
          </a:p>
          <a:p>
            <a:pPr>
              <a:buFont typeface="Arial" panose="020B0604020202020204" pitchFamily="34" charset="0"/>
              <a:buChar char="•"/>
            </a:pPr>
            <a:r>
              <a:rPr lang="en-US" dirty="0"/>
              <a:t>Proper dependency alignment is critical for stable application execution.</a:t>
            </a:r>
          </a:p>
        </p:txBody>
      </p:sp>
    </p:spTree>
    <p:extLst>
      <p:ext uri="{BB962C8B-B14F-4D97-AF65-F5344CB8AC3E}">
        <p14:creationId xmlns:p14="http://schemas.microsoft.com/office/powerpoint/2010/main" val="25833371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F3E1E0-9356-BDA5-E6AA-7153F38B0D78}"/>
              </a:ext>
            </a:extLst>
          </p:cNvPr>
          <p:cNvSpPr>
            <a:spLocks noGrp="1"/>
          </p:cNvSpPr>
          <p:nvPr>
            <p:ph type="title"/>
          </p:nvPr>
        </p:nvSpPr>
        <p:spPr/>
        <p:txBody>
          <a:bodyPr>
            <a:normAutofit/>
          </a:bodyPr>
          <a:lstStyle/>
          <a:p>
            <a:r>
              <a:rPr lang="en-IN" sz="3600" b="1" dirty="0">
                <a:latin typeface="Times New Roman" panose="02020603050405020304" pitchFamily="18" charset="0"/>
                <a:cs typeface="Times New Roman" panose="02020603050405020304" pitchFamily="18" charset="0"/>
              </a:rPr>
              <a:t>IMPLEMENTATION</a:t>
            </a:r>
            <a:endParaRPr lang="en-IN" sz="3600" dirty="0"/>
          </a:p>
        </p:txBody>
      </p:sp>
      <p:pic>
        <p:nvPicPr>
          <p:cNvPr id="5" name="Content Placeholder 4">
            <a:extLst>
              <a:ext uri="{FF2B5EF4-FFF2-40B4-BE49-F238E27FC236}">
                <a16:creationId xmlns:a16="http://schemas.microsoft.com/office/drawing/2014/main" id="{5FA9D9FD-9A5E-F471-1AF0-16C34C323B0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376935" y="1600200"/>
            <a:ext cx="5112569" cy="4525963"/>
          </a:xfrm>
        </p:spPr>
      </p:pic>
      <p:sp>
        <p:nvSpPr>
          <p:cNvPr id="7" name="TextBox 6">
            <a:extLst>
              <a:ext uri="{FF2B5EF4-FFF2-40B4-BE49-F238E27FC236}">
                <a16:creationId xmlns:a16="http://schemas.microsoft.com/office/drawing/2014/main" id="{3779113C-DDC0-6C2C-75BF-125D90A2D39B}"/>
              </a:ext>
            </a:extLst>
          </p:cNvPr>
          <p:cNvSpPr txBox="1"/>
          <p:nvPr/>
        </p:nvSpPr>
        <p:spPr>
          <a:xfrm>
            <a:off x="632520" y="1844825"/>
            <a:ext cx="3456384" cy="3416320"/>
          </a:xfrm>
          <a:prstGeom prst="rect">
            <a:avLst/>
          </a:prstGeom>
          <a:noFill/>
        </p:spPr>
        <p:txBody>
          <a:bodyPr wrap="square">
            <a:spAutoFit/>
          </a:bodyPr>
          <a:lstStyle/>
          <a:p>
            <a:pPr>
              <a:buNone/>
            </a:pPr>
            <a:r>
              <a:rPr lang="en-US" b="1" dirty="0"/>
              <a:t>Title:</a:t>
            </a:r>
            <a:r>
              <a:rPr lang="en-US" dirty="0"/>
              <a:t> ML Model Support Libraries</a:t>
            </a:r>
          </a:p>
          <a:p>
            <a:pPr>
              <a:buFont typeface="Arial" panose="020B0604020202020204" pitchFamily="34" charset="0"/>
              <a:buChar char="•"/>
            </a:pPr>
            <a:r>
              <a:rPr lang="en-US" b="1" dirty="0"/>
              <a:t>Scikit-learn</a:t>
            </a:r>
            <a:r>
              <a:rPr lang="en-US" dirty="0"/>
              <a:t> is installed to support classical machine learning models.</a:t>
            </a:r>
          </a:p>
          <a:p>
            <a:pPr>
              <a:buFont typeface="Arial" panose="020B0604020202020204" pitchFamily="34" charset="0"/>
              <a:buChar char="•"/>
            </a:pPr>
            <a:r>
              <a:rPr lang="en-US" b="1" dirty="0" err="1"/>
              <a:t>Joblib</a:t>
            </a:r>
            <a:r>
              <a:rPr lang="en-US" dirty="0"/>
              <a:t> is used to load trained models and feature scalers (</a:t>
            </a:r>
            <a:r>
              <a:rPr lang="en-US" dirty="0">
                <a:latin typeface="Courier New" panose="02070309020205020404" pitchFamily="49" charset="0"/>
              </a:rPr>
              <a:t>.sav</a:t>
            </a:r>
            <a:r>
              <a:rPr lang="en-US" dirty="0"/>
              <a:t>, </a:t>
            </a:r>
            <a:r>
              <a:rPr lang="en-US" dirty="0">
                <a:latin typeface="Courier New" panose="02070309020205020404" pitchFamily="49" charset="0"/>
              </a:rPr>
              <a:t>.</a:t>
            </a:r>
            <a:r>
              <a:rPr lang="en-US" dirty="0" err="1">
                <a:latin typeface="Courier New" panose="02070309020205020404" pitchFamily="49" charset="0"/>
              </a:rPr>
              <a:t>pkl</a:t>
            </a:r>
            <a:r>
              <a:rPr lang="en-US" dirty="0"/>
              <a:t> files).</a:t>
            </a:r>
          </a:p>
          <a:p>
            <a:pPr>
              <a:buFont typeface="Arial" panose="020B0604020202020204" pitchFamily="34" charset="0"/>
              <a:buChar char="•"/>
            </a:pPr>
            <a:r>
              <a:rPr lang="en-US" b="1" dirty="0" err="1"/>
              <a:t>LightGBM</a:t>
            </a:r>
            <a:r>
              <a:rPr lang="en-US" dirty="0"/>
              <a:t> is installed to support gradient boosting-based botnet detection.</a:t>
            </a:r>
          </a:p>
          <a:p>
            <a:pPr>
              <a:buFont typeface="Arial" panose="020B0604020202020204" pitchFamily="34" charset="0"/>
              <a:buChar char="•"/>
            </a:pPr>
            <a:r>
              <a:rPr lang="en-US" dirty="0"/>
              <a:t>These libraries form the traditional ML part of the hybrid approach.</a:t>
            </a:r>
          </a:p>
        </p:txBody>
      </p:sp>
    </p:spTree>
    <p:extLst>
      <p:ext uri="{BB962C8B-B14F-4D97-AF65-F5344CB8AC3E}">
        <p14:creationId xmlns:p14="http://schemas.microsoft.com/office/powerpoint/2010/main" val="32013668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F37861-B665-D6EE-080E-B2015A7AF208}"/>
              </a:ext>
            </a:extLst>
          </p:cNvPr>
          <p:cNvSpPr>
            <a:spLocks noGrp="1"/>
          </p:cNvSpPr>
          <p:nvPr>
            <p:ph type="title"/>
          </p:nvPr>
        </p:nvSpPr>
        <p:spPr/>
        <p:txBody>
          <a:bodyPr>
            <a:normAutofit/>
          </a:bodyPr>
          <a:lstStyle/>
          <a:p>
            <a:r>
              <a:rPr lang="en-IN" sz="3600" b="1" dirty="0">
                <a:latin typeface="Times New Roman" panose="02020603050405020304" pitchFamily="18" charset="0"/>
                <a:cs typeface="Times New Roman" panose="02020603050405020304" pitchFamily="18" charset="0"/>
              </a:rPr>
              <a:t>IMPLEMENTATION</a:t>
            </a:r>
            <a:endParaRPr lang="en-IN" sz="3600" dirty="0"/>
          </a:p>
        </p:txBody>
      </p:sp>
      <p:pic>
        <p:nvPicPr>
          <p:cNvPr id="5" name="Content Placeholder 4">
            <a:extLst>
              <a:ext uri="{FF2B5EF4-FFF2-40B4-BE49-F238E27FC236}">
                <a16:creationId xmlns:a16="http://schemas.microsoft.com/office/drawing/2014/main" id="{87B294EB-BBDF-90AE-DD8E-6A3831BD8A3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376935" y="1600200"/>
            <a:ext cx="5184577" cy="4525963"/>
          </a:xfrm>
        </p:spPr>
      </p:pic>
      <p:sp>
        <p:nvSpPr>
          <p:cNvPr id="7" name="TextBox 6">
            <a:extLst>
              <a:ext uri="{FF2B5EF4-FFF2-40B4-BE49-F238E27FC236}">
                <a16:creationId xmlns:a16="http://schemas.microsoft.com/office/drawing/2014/main" id="{EFD7CC45-6CA9-D8DF-44D3-3A77280524C3}"/>
              </a:ext>
            </a:extLst>
          </p:cNvPr>
          <p:cNvSpPr txBox="1"/>
          <p:nvPr/>
        </p:nvSpPr>
        <p:spPr>
          <a:xfrm>
            <a:off x="495300" y="1700808"/>
            <a:ext cx="3377580" cy="3416320"/>
          </a:xfrm>
          <a:prstGeom prst="rect">
            <a:avLst/>
          </a:prstGeom>
          <a:noFill/>
        </p:spPr>
        <p:txBody>
          <a:bodyPr wrap="square">
            <a:spAutoFit/>
          </a:bodyPr>
          <a:lstStyle/>
          <a:p>
            <a:pPr>
              <a:buNone/>
            </a:pPr>
            <a:r>
              <a:rPr lang="en-US" b="1" dirty="0"/>
              <a:t>Title:</a:t>
            </a:r>
            <a:r>
              <a:rPr lang="en-US" dirty="0"/>
              <a:t> </a:t>
            </a:r>
            <a:r>
              <a:rPr lang="en-US" dirty="0" err="1"/>
              <a:t>PyTorch</a:t>
            </a:r>
            <a:r>
              <a:rPr lang="en-US" dirty="0"/>
              <a:t> Model Integration</a:t>
            </a:r>
          </a:p>
          <a:p>
            <a:pPr>
              <a:buFont typeface="Arial" panose="020B0604020202020204" pitchFamily="34" charset="0"/>
              <a:buChar char="•"/>
            </a:pPr>
            <a:r>
              <a:rPr lang="en-US" b="1" dirty="0" err="1"/>
              <a:t>PyTorch</a:t>
            </a:r>
            <a:r>
              <a:rPr lang="en-US" b="1" dirty="0"/>
              <a:t> (torch 2.5.0)</a:t>
            </a:r>
            <a:r>
              <a:rPr lang="en-US" dirty="0"/>
              <a:t> is installed for deep learning model execution.</a:t>
            </a:r>
          </a:p>
          <a:p>
            <a:pPr>
              <a:buFont typeface="Arial" panose="020B0604020202020204" pitchFamily="34" charset="0"/>
              <a:buChar char="•"/>
            </a:pPr>
            <a:r>
              <a:rPr lang="en-US" dirty="0"/>
              <a:t>The trained </a:t>
            </a:r>
            <a:r>
              <a:rPr lang="en-US" b="1" dirty="0"/>
              <a:t>Attention-based CNN-</a:t>
            </a:r>
            <a:r>
              <a:rPr lang="en-US" b="1" dirty="0" err="1"/>
              <a:t>BiLSTM</a:t>
            </a:r>
            <a:r>
              <a:rPr lang="en-US" b="1" dirty="0"/>
              <a:t> model</a:t>
            </a:r>
            <a:r>
              <a:rPr lang="en-US" dirty="0"/>
              <a:t> is loaded using </a:t>
            </a:r>
            <a:r>
              <a:rPr lang="en-US" dirty="0" err="1">
                <a:latin typeface="Courier New" panose="02070309020205020404" pitchFamily="49" charset="0"/>
              </a:rPr>
              <a:t>torch.load</a:t>
            </a:r>
            <a:r>
              <a:rPr lang="en-US" dirty="0">
                <a:latin typeface="Courier New" panose="02070309020205020404" pitchFamily="49" charset="0"/>
              </a:rPr>
              <a:t>()</a:t>
            </a:r>
            <a:r>
              <a:rPr lang="en-US" dirty="0"/>
              <a:t>.</a:t>
            </a:r>
          </a:p>
          <a:p>
            <a:pPr>
              <a:buFont typeface="Arial" panose="020B0604020202020204" pitchFamily="34" charset="0"/>
              <a:buChar char="•"/>
            </a:pPr>
            <a:r>
              <a:rPr lang="en-US" dirty="0"/>
              <a:t>CPU-based inference is used for model prediction.</a:t>
            </a:r>
          </a:p>
          <a:p>
            <a:pPr>
              <a:buFont typeface="Arial" panose="020B0604020202020204" pitchFamily="34" charset="0"/>
              <a:buChar char="•"/>
            </a:pPr>
            <a:r>
              <a:rPr lang="en-US" dirty="0"/>
              <a:t>This deep learning model captures complex temporal and spatial patterns in IoT traffic.</a:t>
            </a:r>
          </a:p>
        </p:txBody>
      </p:sp>
    </p:spTree>
    <p:extLst>
      <p:ext uri="{BB962C8B-B14F-4D97-AF65-F5344CB8AC3E}">
        <p14:creationId xmlns:p14="http://schemas.microsoft.com/office/powerpoint/2010/main" val="34507883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84CD1B-945F-5A8A-8FF2-65220B88C56A}"/>
              </a:ext>
            </a:extLst>
          </p:cNvPr>
          <p:cNvSpPr>
            <a:spLocks noGrp="1"/>
          </p:cNvSpPr>
          <p:nvPr>
            <p:ph type="title"/>
          </p:nvPr>
        </p:nvSpPr>
        <p:spPr/>
        <p:txBody>
          <a:bodyPr>
            <a:normAutofit/>
          </a:bodyPr>
          <a:lstStyle/>
          <a:p>
            <a:r>
              <a:rPr lang="en-IN" sz="3600" b="1" dirty="0">
                <a:latin typeface="Times New Roman" panose="02020603050405020304" pitchFamily="18" charset="0"/>
                <a:cs typeface="Times New Roman" panose="02020603050405020304" pitchFamily="18" charset="0"/>
              </a:rPr>
              <a:t>IMPLEMENTATION</a:t>
            </a:r>
            <a:endParaRPr lang="en-IN" sz="3600" dirty="0"/>
          </a:p>
        </p:txBody>
      </p:sp>
      <p:pic>
        <p:nvPicPr>
          <p:cNvPr id="5" name="Content Placeholder 4">
            <a:extLst>
              <a:ext uri="{FF2B5EF4-FFF2-40B4-BE49-F238E27FC236}">
                <a16:creationId xmlns:a16="http://schemas.microsoft.com/office/drawing/2014/main" id="{2ABC44D1-934E-0B59-D6C5-DD36C0564F9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016895" y="1600200"/>
            <a:ext cx="5393805" cy="4525963"/>
          </a:xfrm>
        </p:spPr>
      </p:pic>
      <p:sp>
        <p:nvSpPr>
          <p:cNvPr id="7" name="TextBox 6">
            <a:extLst>
              <a:ext uri="{FF2B5EF4-FFF2-40B4-BE49-F238E27FC236}">
                <a16:creationId xmlns:a16="http://schemas.microsoft.com/office/drawing/2014/main" id="{33EC820D-C156-0FBB-9F98-C3F21F4B59AA}"/>
              </a:ext>
            </a:extLst>
          </p:cNvPr>
          <p:cNvSpPr txBox="1"/>
          <p:nvPr/>
        </p:nvSpPr>
        <p:spPr>
          <a:xfrm>
            <a:off x="632520" y="1600200"/>
            <a:ext cx="2880320" cy="4801314"/>
          </a:xfrm>
          <a:prstGeom prst="rect">
            <a:avLst/>
          </a:prstGeom>
          <a:noFill/>
        </p:spPr>
        <p:txBody>
          <a:bodyPr wrap="square">
            <a:spAutoFit/>
          </a:bodyPr>
          <a:lstStyle/>
          <a:p>
            <a:pPr>
              <a:buNone/>
            </a:pPr>
            <a:r>
              <a:rPr lang="en-IN" b="1" dirty="0"/>
              <a:t>Title:</a:t>
            </a:r>
            <a:r>
              <a:rPr lang="en-IN" dirty="0"/>
              <a:t> Hybrid Model Loading Process</a:t>
            </a:r>
          </a:p>
          <a:p>
            <a:pPr>
              <a:buFont typeface="Arial" panose="020B0604020202020204" pitchFamily="34" charset="0"/>
              <a:buChar char="•"/>
            </a:pPr>
            <a:r>
              <a:rPr lang="en-IN" dirty="0"/>
              <a:t>Multiple trained models are loaded:</a:t>
            </a:r>
          </a:p>
          <a:p>
            <a:pPr marL="742950" lvl="1" indent="-285750">
              <a:buFont typeface="Arial" panose="020B0604020202020204" pitchFamily="34" charset="0"/>
              <a:buChar char="•"/>
            </a:pPr>
            <a:r>
              <a:rPr lang="en-IN" dirty="0"/>
              <a:t>Classical ML model (</a:t>
            </a:r>
            <a:r>
              <a:rPr lang="en-IN" dirty="0" err="1">
                <a:latin typeface="Courier New" panose="02070309020205020404" pitchFamily="49" charset="0"/>
              </a:rPr>
              <a:t>model.sav</a:t>
            </a:r>
            <a:r>
              <a:rPr lang="en-IN" dirty="0"/>
              <a:t>)</a:t>
            </a:r>
          </a:p>
          <a:p>
            <a:pPr marL="742950" lvl="1" indent="-285750">
              <a:buFont typeface="Arial" panose="020B0604020202020204" pitchFamily="34" charset="0"/>
              <a:buChar char="•"/>
            </a:pPr>
            <a:r>
              <a:rPr lang="en-IN" dirty="0"/>
              <a:t>Feature scaler (</a:t>
            </a:r>
            <a:r>
              <a:rPr lang="en-IN" dirty="0" err="1">
                <a:latin typeface="Courier New" panose="02070309020205020404" pitchFamily="49" charset="0"/>
              </a:rPr>
              <a:t>scaler.pkl</a:t>
            </a:r>
            <a:r>
              <a:rPr lang="en-IN" dirty="0"/>
              <a:t>)</a:t>
            </a:r>
          </a:p>
          <a:p>
            <a:pPr marL="742950" lvl="1" indent="-285750">
              <a:buFont typeface="Arial" panose="020B0604020202020204" pitchFamily="34" charset="0"/>
              <a:buChar char="•"/>
            </a:pPr>
            <a:r>
              <a:rPr lang="en-IN" dirty="0"/>
              <a:t>Deep learning model (</a:t>
            </a:r>
            <a:r>
              <a:rPr lang="en-IN" dirty="0" err="1">
                <a:latin typeface="Courier New" panose="02070309020205020404" pitchFamily="49" charset="0"/>
              </a:rPr>
              <a:t>att_cnn_bilstm.pth</a:t>
            </a:r>
            <a:r>
              <a:rPr lang="en-IN" dirty="0"/>
              <a:t>)</a:t>
            </a:r>
          </a:p>
          <a:p>
            <a:pPr>
              <a:buFont typeface="Arial" panose="020B0604020202020204" pitchFamily="34" charset="0"/>
              <a:buChar char="•"/>
            </a:pPr>
            <a:r>
              <a:rPr lang="en-IN" dirty="0"/>
              <a:t>Models are loaded at application startup to reduce prediction latency.</a:t>
            </a:r>
          </a:p>
          <a:p>
            <a:pPr>
              <a:buFont typeface="Arial" panose="020B0604020202020204" pitchFamily="34" charset="0"/>
              <a:buChar char="•"/>
            </a:pPr>
            <a:r>
              <a:rPr lang="en-IN" dirty="0"/>
              <a:t>This enables ensemble-based decision making for botnet detection.</a:t>
            </a:r>
          </a:p>
        </p:txBody>
      </p:sp>
    </p:spTree>
    <p:extLst>
      <p:ext uri="{BB962C8B-B14F-4D97-AF65-F5344CB8AC3E}">
        <p14:creationId xmlns:p14="http://schemas.microsoft.com/office/powerpoint/2010/main" val="11001344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8FC33E-2B91-C23C-69D0-B5B168F25613}"/>
              </a:ext>
            </a:extLst>
          </p:cNvPr>
          <p:cNvSpPr>
            <a:spLocks noGrp="1"/>
          </p:cNvSpPr>
          <p:nvPr>
            <p:ph type="title"/>
          </p:nvPr>
        </p:nvSpPr>
        <p:spPr/>
        <p:txBody>
          <a:bodyPr>
            <a:normAutofit/>
          </a:bodyPr>
          <a:lstStyle/>
          <a:p>
            <a:r>
              <a:rPr lang="en-IN" sz="3600" b="1" dirty="0">
                <a:latin typeface="Times New Roman" panose="02020603050405020304" pitchFamily="18" charset="0"/>
                <a:cs typeface="Times New Roman" panose="02020603050405020304" pitchFamily="18" charset="0"/>
              </a:rPr>
              <a:t>IMPLEMENTATION</a:t>
            </a:r>
            <a:endParaRPr lang="en-IN" sz="3600" dirty="0"/>
          </a:p>
        </p:txBody>
      </p:sp>
      <p:pic>
        <p:nvPicPr>
          <p:cNvPr id="5" name="Content Placeholder 4">
            <a:extLst>
              <a:ext uri="{FF2B5EF4-FFF2-40B4-BE49-F238E27FC236}">
                <a16:creationId xmlns:a16="http://schemas.microsoft.com/office/drawing/2014/main" id="{0B7609BD-0C51-A9F4-47DB-8B1DBE1F468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160912" y="1600200"/>
            <a:ext cx="5249788" cy="4525963"/>
          </a:xfrm>
        </p:spPr>
      </p:pic>
      <p:sp>
        <p:nvSpPr>
          <p:cNvPr id="7" name="TextBox 6">
            <a:extLst>
              <a:ext uri="{FF2B5EF4-FFF2-40B4-BE49-F238E27FC236}">
                <a16:creationId xmlns:a16="http://schemas.microsoft.com/office/drawing/2014/main" id="{49F17C0C-4558-D8AE-8B8D-7E9483356DED}"/>
              </a:ext>
            </a:extLst>
          </p:cNvPr>
          <p:cNvSpPr txBox="1"/>
          <p:nvPr/>
        </p:nvSpPr>
        <p:spPr>
          <a:xfrm>
            <a:off x="495300" y="1700808"/>
            <a:ext cx="3089548" cy="3416320"/>
          </a:xfrm>
          <a:prstGeom prst="rect">
            <a:avLst/>
          </a:prstGeom>
          <a:noFill/>
        </p:spPr>
        <p:txBody>
          <a:bodyPr wrap="square">
            <a:spAutoFit/>
          </a:bodyPr>
          <a:lstStyle/>
          <a:p>
            <a:pPr>
              <a:buNone/>
            </a:pPr>
            <a:r>
              <a:rPr lang="en-US" b="1" dirty="0"/>
              <a:t>Title:</a:t>
            </a:r>
            <a:r>
              <a:rPr lang="en-US" dirty="0"/>
              <a:t> Flask Application Execution</a:t>
            </a:r>
          </a:p>
          <a:p>
            <a:pPr>
              <a:buFont typeface="Arial" panose="020B0604020202020204" pitchFamily="34" charset="0"/>
              <a:buChar char="•"/>
            </a:pPr>
            <a:r>
              <a:rPr lang="en-US" dirty="0"/>
              <a:t>The Flask application is executed using </a:t>
            </a:r>
            <a:r>
              <a:rPr lang="en-US" dirty="0">
                <a:latin typeface="Courier New" panose="02070309020205020404" pitchFamily="49" charset="0"/>
              </a:rPr>
              <a:t>python app.py</a:t>
            </a:r>
            <a:r>
              <a:rPr lang="en-US" dirty="0"/>
              <a:t>.</a:t>
            </a:r>
          </a:p>
          <a:p>
            <a:pPr>
              <a:buFont typeface="Arial" panose="020B0604020202020204" pitchFamily="34" charset="0"/>
              <a:buChar char="•"/>
            </a:pPr>
            <a:r>
              <a:rPr lang="en-US" dirty="0"/>
              <a:t>The server starts successfully without runtime errors.</a:t>
            </a:r>
          </a:p>
          <a:p>
            <a:pPr>
              <a:buFont typeface="Arial" panose="020B0604020202020204" pitchFamily="34" charset="0"/>
              <a:buChar char="•"/>
            </a:pPr>
            <a:r>
              <a:rPr lang="en-US" dirty="0"/>
              <a:t>Flask runs in </a:t>
            </a:r>
            <a:r>
              <a:rPr lang="en-US" b="1" dirty="0"/>
              <a:t>development mode</a:t>
            </a:r>
            <a:r>
              <a:rPr lang="en-US" dirty="0"/>
              <a:t> on a local machine.</a:t>
            </a:r>
          </a:p>
          <a:p>
            <a:pPr>
              <a:buFont typeface="Arial" panose="020B0604020202020204" pitchFamily="34" charset="0"/>
              <a:buChar char="•"/>
            </a:pPr>
            <a:r>
              <a:rPr lang="en-US" dirty="0"/>
              <a:t>The system is now ready to accept input data for prediction.</a:t>
            </a:r>
          </a:p>
        </p:txBody>
      </p:sp>
    </p:spTree>
    <p:extLst>
      <p:ext uri="{BB962C8B-B14F-4D97-AF65-F5344CB8AC3E}">
        <p14:creationId xmlns:p14="http://schemas.microsoft.com/office/powerpoint/2010/main" val="11920368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2CE186-2897-3676-ED27-78AEDDCDAD81}"/>
              </a:ext>
            </a:extLst>
          </p:cNvPr>
          <p:cNvSpPr>
            <a:spLocks noGrp="1"/>
          </p:cNvSpPr>
          <p:nvPr>
            <p:ph type="title"/>
          </p:nvPr>
        </p:nvSpPr>
        <p:spPr/>
        <p:txBody>
          <a:bodyPr>
            <a:normAutofit/>
          </a:bodyPr>
          <a:lstStyle/>
          <a:p>
            <a:r>
              <a:rPr lang="en-IN" sz="3600" b="1" dirty="0">
                <a:latin typeface="Times New Roman" panose="02020603050405020304" pitchFamily="18" charset="0"/>
                <a:cs typeface="Times New Roman" panose="02020603050405020304" pitchFamily="18" charset="0"/>
              </a:rPr>
              <a:t>IMPLEMENTATION</a:t>
            </a:r>
            <a:endParaRPr lang="en-IN" sz="3600" dirty="0"/>
          </a:p>
        </p:txBody>
      </p:sp>
      <p:pic>
        <p:nvPicPr>
          <p:cNvPr id="5" name="Content Placeholder 4">
            <a:extLst>
              <a:ext uri="{FF2B5EF4-FFF2-40B4-BE49-F238E27FC236}">
                <a16:creationId xmlns:a16="http://schemas.microsoft.com/office/drawing/2014/main" id="{C35FAB40-49D0-585D-434E-0567E3E49F5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728864" y="1700808"/>
            <a:ext cx="5904656" cy="3960440"/>
          </a:xfrm>
        </p:spPr>
      </p:pic>
      <p:sp>
        <p:nvSpPr>
          <p:cNvPr id="7" name="TextBox 6">
            <a:extLst>
              <a:ext uri="{FF2B5EF4-FFF2-40B4-BE49-F238E27FC236}">
                <a16:creationId xmlns:a16="http://schemas.microsoft.com/office/drawing/2014/main" id="{7F53DB0B-858A-6998-284B-27782EF4A402}"/>
              </a:ext>
            </a:extLst>
          </p:cNvPr>
          <p:cNvSpPr txBox="1"/>
          <p:nvPr/>
        </p:nvSpPr>
        <p:spPr>
          <a:xfrm>
            <a:off x="495300" y="1700808"/>
            <a:ext cx="2729508" cy="3970318"/>
          </a:xfrm>
          <a:prstGeom prst="rect">
            <a:avLst/>
          </a:prstGeom>
          <a:noFill/>
        </p:spPr>
        <p:txBody>
          <a:bodyPr wrap="square">
            <a:spAutoFit/>
          </a:bodyPr>
          <a:lstStyle/>
          <a:p>
            <a:pPr>
              <a:buNone/>
            </a:pPr>
            <a:r>
              <a:rPr lang="en-US" b="1" dirty="0"/>
              <a:t>Title:</a:t>
            </a:r>
            <a:r>
              <a:rPr lang="en-US" dirty="0"/>
              <a:t> System Running Successfully</a:t>
            </a:r>
          </a:p>
          <a:p>
            <a:pPr>
              <a:buFont typeface="Arial" panose="020B0604020202020204" pitchFamily="34" charset="0"/>
              <a:buChar char="•"/>
            </a:pPr>
            <a:r>
              <a:rPr lang="en-US" dirty="0"/>
              <a:t>Flask server runs on </a:t>
            </a:r>
            <a:r>
              <a:rPr lang="en-US" b="1" dirty="0"/>
              <a:t>http://127.0.0.1:5000</a:t>
            </a:r>
            <a:r>
              <a:rPr lang="en-US" dirty="0"/>
              <a:t>.</a:t>
            </a:r>
          </a:p>
          <a:p>
            <a:pPr>
              <a:buFont typeface="Arial" panose="020B0604020202020204" pitchFamily="34" charset="0"/>
              <a:buChar char="•"/>
            </a:pPr>
            <a:r>
              <a:rPr lang="en-US" dirty="0"/>
              <a:t>The web interface becomes accessible through a browser.</a:t>
            </a:r>
          </a:p>
          <a:p>
            <a:pPr>
              <a:buFont typeface="Arial" panose="020B0604020202020204" pitchFamily="34" charset="0"/>
              <a:buChar char="•"/>
            </a:pPr>
            <a:r>
              <a:rPr lang="en-US" dirty="0"/>
              <a:t>Users can input IoT traffic data and receive botnet detection results.</a:t>
            </a:r>
          </a:p>
          <a:p>
            <a:pPr>
              <a:buFont typeface="Arial" panose="020B0604020202020204" pitchFamily="34" charset="0"/>
              <a:buChar char="•"/>
            </a:pPr>
            <a:r>
              <a:rPr lang="en-US" dirty="0"/>
              <a:t>This confirms successful integration of hybrid ML models with the web application.</a:t>
            </a:r>
          </a:p>
        </p:txBody>
      </p:sp>
    </p:spTree>
    <p:extLst>
      <p:ext uri="{BB962C8B-B14F-4D97-AF65-F5344CB8AC3E}">
        <p14:creationId xmlns:p14="http://schemas.microsoft.com/office/powerpoint/2010/main" val="869014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7A7770-45B5-F007-75B6-92E88BDD32A9}"/>
              </a:ext>
            </a:extLst>
          </p:cNvPr>
          <p:cNvSpPr>
            <a:spLocks noGrp="1"/>
          </p:cNvSpPr>
          <p:nvPr>
            <p:ph type="title"/>
          </p:nvPr>
        </p:nvSpPr>
        <p:spPr/>
        <p:txBody>
          <a:bodyPr>
            <a:normAutofit/>
          </a:bodyPr>
          <a:lstStyle/>
          <a:p>
            <a:r>
              <a:rPr lang="en-IN" sz="4000" b="1" dirty="0">
                <a:latin typeface="Times New Roman" panose="02020603050405020304" pitchFamily="18" charset="0"/>
                <a:cs typeface="Times New Roman" panose="02020603050405020304" pitchFamily="18" charset="0"/>
              </a:rPr>
              <a:t>IMPLEMENTATION</a:t>
            </a:r>
            <a:endParaRPr lang="en-IN" sz="4000" dirty="0"/>
          </a:p>
        </p:txBody>
      </p:sp>
      <p:pic>
        <p:nvPicPr>
          <p:cNvPr id="5" name="Content Placeholder 4">
            <a:extLst>
              <a:ext uri="{FF2B5EF4-FFF2-40B4-BE49-F238E27FC236}">
                <a16:creationId xmlns:a16="http://schemas.microsoft.com/office/drawing/2014/main" id="{45CE49BA-0E02-86B8-609B-63A8F79A62C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025008" y="1600200"/>
            <a:ext cx="4536504" cy="4525963"/>
          </a:xfrm>
        </p:spPr>
      </p:pic>
      <p:sp>
        <p:nvSpPr>
          <p:cNvPr id="7" name="TextBox 6">
            <a:extLst>
              <a:ext uri="{FF2B5EF4-FFF2-40B4-BE49-F238E27FC236}">
                <a16:creationId xmlns:a16="http://schemas.microsoft.com/office/drawing/2014/main" id="{66C2C3F8-8030-2967-CD65-E6070FEE1CBE}"/>
              </a:ext>
            </a:extLst>
          </p:cNvPr>
          <p:cNvSpPr txBox="1"/>
          <p:nvPr/>
        </p:nvSpPr>
        <p:spPr>
          <a:xfrm>
            <a:off x="495300" y="1603648"/>
            <a:ext cx="4529708" cy="5355312"/>
          </a:xfrm>
          <a:prstGeom prst="rect">
            <a:avLst/>
          </a:prstGeom>
          <a:noFill/>
        </p:spPr>
        <p:txBody>
          <a:bodyPr wrap="square">
            <a:spAutoFit/>
          </a:bodyPr>
          <a:lstStyle/>
          <a:p>
            <a:r>
              <a:rPr lang="en-US" b="1" dirty="0"/>
              <a:t>Title:</a:t>
            </a:r>
            <a:r>
              <a:rPr lang="en-US" dirty="0"/>
              <a:t> Project Home Page – Bot-Attack Dashboard</a:t>
            </a:r>
          </a:p>
          <a:p>
            <a:r>
              <a:rPr lang="en-US" b="1" dirty="0"/>
              <a:t>Description:</a:t>
            </a:r>
            <a:endParaRPr lang="en-US" dirty="0"/>
          </a:p>
          <a:p>
            <a:r>
              <a:rPr lang="en-US" dirty="0"/>
              <a:t>This slide shows the </a:t>
            </a:r>
            <a:r>
              <a:rPr lang="en-US" b="1" dirty="0"/>
              <a:t>home page of the Bot-Attack web application</a:t>
            </a:r>
            <a:r>
              <a:rPr lang="en-US" dirty="0"/>
              <a:t>.</a:t>
            </a:r>
          </a:p>
          <a:p>
            <a:r>
              <a:rPr lang="en-US" dirty="0"/>
              <a:t>The dashboard introduces the project titled </a:t>
            </a:r>
            <a:r>
              <a:rPr lang="en-US" b="1" dirty="0"/>
              <a:t>“Hybrid Machine Learning Model for Efficient Botnet Attack Detection in IoT Environment.”</a:t>
            </a:r>
            <a:endParaRPr lang="en-US" dirty="0"/>
          </a:p>
          <a:p>
            <a:r>
              <a:rPr lang="en-US" dirty="0"/>
              <a:t>It provides a </a:t>
            </a:r>
            <a:r>
              <a:rPr lang="en-US" b="1" dirty="0"/>
              <a:t>user-friendly interface</a:t>
            </a:r>
            <a:r>
              <a:rPr lang="en-US" dirty="0"/>
              <a:t> for accessing the system.</a:t>
            </a:r>
          </a:p>
          <a:p>
            <a:r>
              <a:rPr lang="en-US" dirty="0"/>
              <a:t>Navigation options such as </a:t>
            </a:r>
            <a:r>
              <a:rPr lang="en-US" b="1" dirty="0"/>
              <a:t>Home</a:t>
            </a:r>
            <a:r>
              <a:rPr lang="en-US" dirty="0"/>
              <a:t> and </a:t>
            </a:r>
            <a:r>
              <a:rPr lang="en-US" b="1" dirty="0"/>
              <a:t>Register</a:t>
            </a:r>
            <a:r>
              <a:rPr lang="en-US" dirty="0"/>
              <a:t> are available for users.</a:t>
            </a:r>
          </a:p>
          <a:p>
            <a:r>
              <a:rPr lang="en-US" dirty="0"/>
              <a:t>The dashboard acts as the </a:t>
            </a:r>
            <a:r>
              <a:rPr lang="en-US" b="1" dirty="0"/>
              <a:t>entry point</a:t>
            </a:r>
            <a:r>
              <a:rPr lang="en-US" dirty="0"/>
              <a:t> to the botnet detection system.</a:t>
            </a:r>
          </a:p>
          <a:p>
            <a:r>
              <a:rPr lang="en-US" b="1" dirty="0"/>
              <a:t>Purpose:</a:t>
            </a:r>
            <a:endParaRPr lang="en-US" dirty="0"/>
          </a:p>
          <a:p>
            <a:r>
              <a:rPr lang="en-US" dirty="0"/>
              <a:t>To present an overview of the system and allow users to start interaction with the application.</a:t>
            </a:r>
          </a:p>
          <a:p>
            <a:pPr>
              <a:buNone/>
            </a:pPr>
            <a:endParaRPr lang="en-IN" dirty="0"/>
          </a:p>
        </p:txBody>
      </p:sp>
    </p:spTree>
    <p:extLst>
      <p:ext uri="{BB962C8B-B14F-4D97-AF65-F5344CB8AC3E}">
        <p14:creationId xmlns:p14="http://schemas.microsoft.com/office/powerpoint/2010/main" val="1790164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EFEEB0-32E2-1847-3518-1C0E52EFBE58}"/>
              </a:ext>
            </a:extLst>
          </p:cNvPr>
          <p:cNvSpPr>
            <a:spLocks noGrp="1"/>
          </p:cNvSpPr>
          <p:nvPr>
            <p:ph type="title"/>
          </p:nvPr>
        </p:nvSpPr>
        <p:spPr/>
        <p:txBody>
          <a:bodyPr>
            <a:normAutofit/>
          </a:bodyPr>
          <a:lstStyle/>
          <a:p>
            <a:r>
              <a:rPr lang="en-IN" sz="4000" b="1" dirty="0">
                <a:latin typeface="Times New Roman" panose="02020603050405020304" pitchFamily="18" charset="0"/>
                <a:cs typeface="Times New Roman" panose="02020603050405020304" pitchFamily="18" charset="0"/>
              </a:rPr>
              <a:t>IMPLEMENTATION</a:t>
            </a:r>
            <a:endParaRPr lang="en-IN" sz="4000" dirty="0"/>
          </a:p>
        </p:txBody>
      </p:sp>
      <p:pic>
        <p:nvPicPr>
          <p:cNvPr id="5" name="Content Placeholder 4">
            <a:extLst>
              <a:ext uri="{FF2B5EF4-FFF2-40B4-BE49-F238E27FC236}">
                <a16:creationId xmlns:a16="http://schemas.microsoft.com/office/drawing/2014/main" id="{251E447E-FD53-49DD-C034-564B5EDEE86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808984" y="1600200"/>
            <a:ext cx="4752528" cy="4525963"/>
          </a:xfrm>
        </p:spPr>
      </p:pic>
      <p:sp>
        <p:nvSpPr>
          <p:cNvPr id="7" name="TextBox 6">
            <a:extLst>
              <a:ext uri="{FF2B5EF4-FFF2-40B4-BE49-F238E27FC236}">
                <a16:creationId xmlns:a16="http://schemas.microsoft.com/office/drawing/2014/main" id="{3DACCE13-722A-4996-59CE-65065FBDCBCD}"/>
              </a:ext>
            </a:extLst>
          </p:cNvPr>
          <p:cNvSpPr txBox="1"/>
          <p:nvPr/>
        </p:nvSpPr>
        <p:spPr>
          <a:xfrm>
            <a:off x="128464" y="1600200"/>
            <a:ext cx="4320480" cy="4524315"/>
          </a:xfrm>
          <a:prstGeom prst="rect">
            <a:avLst/>
          </a:prstGeom>
          <a:noFill/>
        </p:spPr>
        <p:txBody>
          <a:bodyPr wrap="square">
            <a:spAutoFit/>
          </a:bodyPr>
          <a:lstStyle/>
          <a:p>
            <a:pPr>
              <a:buNone/>
            </a:pPr>
            <a:r>
              <a:rPr lang="en-US" b="1" dirty="0"/>
              <a:t>Title:</a:t>
            </a:r>
            <a:r>
              <a:rPr lang="en-US" dirty="0"/>
              <a:t> User Registration Module</a:t>
            </a:r>
          </a:p>
          <a:p>
            <a:pPr>
              <a:buNone/>
            </a:pPr>
            <a:r>
              <a:rPr lang="en-US" b="1" dirty="0"/>
              <a:t>Description:</a:t>
            </a:r>
            <a:endParaRPr lang="en-US" dirty="0"/>
          </a:p>
          <a:p>
            <a:pPr>
              <a:buFont typeface="Arial" panose="020B0604020202020204" pitchFamily="34" charset="0"/>
              <a:buChar char="•"/>
            </a:pPr>
            <a:r>
              <a:rPr lang="en-US" dirty="0"/>
              <a:t>This slide displays the </a:t>
            </a:r>
            <a:r>
              <a:rPr lang="en-US" b="1" dirty="0"/>
              <a:t>Sign-Up page</a:t>
            </a:r>
            <a:r>
              <a:rPr lang="en-US" dirty="0"/>
              <a:t> of the application.</a:t>
            </a:r>
          </a:p>
          <a:p>
            <a:pPr>
              <a:buFont typeface="Arial" panose="020B0604020202020204" pitchFamily="34" charset="0"/>
              <a:buChar char="•"/>
            </a:pPr>
            <a:r>
              <a:rPr lang="en-US" dirty="0"/>
              <a:t>Users can create an account by entering:</a:t>
            </a:r>
          </a:p>
          <a:p>
            <a:pPr marL="742950" lvl="1" indent="-285750">
              <a:buFont typeface="Arial" panose="020B0604020202020204" pitchFamily="34" charset="0"/>
              <a:buChar char="•"/>
            </a:pPr>
            <a:r>
              <a:rPr lang="en-US" dirty="0"/>
              <a:t>Username</a:t>
            </a:r>
          </a:p>
          <a:p>
            <a:pPr marL="742950" lvl="1" indent="-285750">
              <a:buFont typeface="Arial" panose="020B0604020202020204" pitchFamily="34" charset="0"/>
              <a:buChar char="•"/>
            </a:pPr>
            <a:r>
              <a:rPr lang="en-US" dirty="0"/>
              <a:t>Email ID</a:t>
            </a:r>
          </a:p>
          <a:p>
            <a:pPr marL="742950" lvl="1" indent="-285750">
              <a:buFont typeface="Arial" panose="020B0604020202020204" pitchFamily="34" charset="0"/>
              <a:buChar char="•"/>
            </a:pPr>
            <a:r>
              <a:rPr lang="en-US" dirty="0"/>
              <a:t>Mobile Number</a:t>
            </a:r>
          </a:p>
          <a:p>
            <a:pPr marL="742950" lvl="1" indent="-285750">
              <a:buFont typeface="Arial" panose="020B0604020202020204" pitchFamily="34" charset="0"/>
              <a:buChar char="•"/>
            </a:pPr>
            <a:r>
              <a:rPr lang="en-US" dirty="0"/>
              <a:t>Password and Confirm Password</a:t>
            </a:r>
          </a:p>
          <a:p>
            <a:pPr>
              <a:buFont typeface="Arial" panose="020B0604020202020204" pitchFamily="34" charset="0"/>
              <a:buChar char="•"/>
            </a:pPr>
            <a:r>
              <a:rPr lang="en-US" dirty="0"/>
              <a:t>The system validates user input before account creation.</a:t>
            </a:r>
          </a:p>
          <a:p>
            <a:pPr>
              <a:buFont typeface="Arial" panose="020B0604020202020204" pitchFamily="34" charset="0"/>
              <a:buChar char="•"/>
            </a:pPr>
            <a:r>
              <a:rPr lang="en-US" dirty="0"/>
              <a:t>An option is provided for existing users to </a:t>
            </a:r>
            <a:r>
              <a:rPr lang="en-US" b="1" dirty="0"/>
              <a:t>log in directly</a:t>
            </a:r>
            <a:r>
              <a:rPr lang="en-US" dirty="0"/>
              <a:t>.</a:t>
            </a:r>
          </a:p>
          <a:p>
            <a:pPr>
              <a:buNone/>
            </a:pPr>
            <a:r>
              <a:rPr lang="en-US" b="1" dirty="0"/>
              <a:t>Purpose:</a:t>
            </a:r>
            <a:endParaRPr lang="en-US" dirty="0"/>
          </a:p>
          <a:p>
            <a:pPr>
              <a:buFont typeface="Arial" panose="020B0604020202020204" pitchFamily="34" charset="0"/>
              <a:buChar char="•"/>
            </a:pPr>
            <a:r>
              <a:rPr lang="en-US" dirty="0"/>
              <a:t>To ensure </a:t>
            </a:r>
            <a:r>
              <a:rPr lang="en-US" b="1" dirty="0"/>
              <a:t>secure and authenticated access</a:t>
            </a:r>
            <a:r>
              <a:rPr lang="en-US" dirty="0"/>
              <a:t> to the botnet detection system.</a:t>
            </a:r>
          </a:p>
        </p:txBody>
      </p:sp>
    </p:spTree>
    <p:extLst>
      <p:ext uri="{BB962C8B-B14F-4D97-AF65-F5344CB8AC3E}">
        <p14:creationId xmlns:p14="http://schemas.microsoft.com/office/powerpoint/2010/main" val="33773285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dirty="0">
                <a:latin typeface="Times New Roman" panose="02020603050405020304" pitchFamily="18" charset="0"/>
                <a:cs typeface="Times New Roman" panose="02020603050405020304" pitchFamily="18" charset="0"/>
              </a:rPr>
              <a:t>INTRODUCTION</a:t>
            </a:r>
          </a:p>
        </p:txBody>
      </p:sp>
      <p:sp>
        <p:nvSpPr>
          <p:cNvPr id="4" name="Rectangle 1"/>
          <p:cNvSpPr>
            <a:spLocks noGrp="1" noChangeArrowheads="1"/>
          </p:cNvSpPr>
          <p:nvPr>
            <p:ph idx="1"/>
          </p:nvPr>
        </p:nvSpPr>
        <p:spPr bwMode="auto">
          <a:xfrm>
            <a:off x="776605" y="1124585"/>
            <a:ext cx="8373745" cy="41802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noAutofit/>
          </a:bodyPr>
          <a:lstStyle/>
          <a:p>
            <a:pPr marL="0" indent="0" algn="just">
              <a:lnSpc>
                <a:spcPct val="150000"/>
              </a:lnSpc>
              <a:buNone/>
            </a:pPr>
            <a:endParaRPr kumimoji="0" lang="en-US" altLang="en-US" sz="16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indent="0" algn="just">
              <a:lnSpc>
                <a:spcPct val="150000"/>
              </a:lnSpc>
              <a:buNone/>
            </a:pPr>
            <a:endParaRPr kumimoji="0" lang="en-US" altLang="en-US" sz="16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indent="0" algn="just">
              <a:lnSpc>
                <a:spcPct val="150000"/>
              </a:lnSpc>
              <a:buNone/>
            </a:pPr>
            <a:r>
              <a:rPr kumimoji="0" lang="en-US" altLang="en-US" sz="16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The rapid growth of the Internet of Things (IoT) has enhanced connectivity across various sectors but also introduced severe security risks. Among these, botnet attacks have emerged as one of the most dangerous threats, exploiting vulnerable IoT devices to perform large-scale malicious activities. Traditional detection methods often struggle to identify such evolving attacks due to their dynamic and complex nature.</a:t>
            </a:r>
            <a:r>
              <a:rPr kumimoji="0" lang="en-IN" altLang="en-US" sz="16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6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To overcome these limitations, this project proposes a Hybrid Ensemble Learning Approach (ACLR) for efficient botnet attack detection in IoT systems. The ACLR model combines the strengths of ANN, CNN, RNN, and machine learning algorithms through a stacking mechanism to effectively capture spatial and temporal features of network traffic. Using the UNSW-NB15 dataset, which includes nine attack types, the model demonstrated superior accuracy and robustness compared to existing methods.</a:t>
            </a:r>
          </a:p>
          <a:p>
            <a:pPr marL="0" indent="0" algn="just">
              <a:lnSpc>
                <a:spcPct val="150000"/>
              </a:lnSpc>
              <a:buNone/>
            </a:pPr>
            <a:r>
              <a:rPr kumimoji="0" lang="en-US" altLang="en-US" sz="16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By achieving a testing accuracy of 96.98% and validating stability through k-fold cross-validation, the ACLR model proves to be a scalable and intelligent solution for proactive IoT threat detection. This approach contributes significantly to enhancing the overall cybersecurity posture of modern IoT environments.</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7A3B0D-C1E3-C18F-B270-AE249A42CEC7}"/>
              </a:ext>
            </a:extLst>
          </p:cNvPr>
          <p:cNvSpPr>
            <a:spLocks noGrp="1"/>
          </p:cNvSpPr>
          <p:nvPr>
            <p:ph type="title"/>
          </p:nvPr>
        </p:nvSpPr>
        <p:spPr/>
        <p:txBody>
          <a:bodyPr>
            <a:normAutofit/>
          </a:bodyPr>
          <a:lstStyle/>
          <a:p>
            <a:r>
              <a:rPr lang="en-IN" sz="4000" b="1" dirty="0">
                <a:latin typeface="Times New Roman" panose="02020603050405020304" pitchFamily="18" charset="0"/>
                <a:cs typeface="Times New Roman" panose="02020603050405020304" pitchFamily="18" charset="0"/>
              </a:rPr>
              <a:t>IMPLEMENTATION</a:t>
            </a:r>
            <a:endParaRPr lang="en-IN" sz="4000" dirty="0"/>
          </a:p>
        </p:txBody>
      </p:sp>
      <p:pic>
        <p:nvPicPr>
          <p:cNvPr id="5" name="Content Placeholder 4">
            <a:extLst>
              <a:ext uri="{FF2B5EF4-FFF2-40B4-BE49-F238E27FC236}">
                <a16:creationId xmlns:a16="http://schemas.microsoft.com/office/drawing/2014/main" id="{A7E2DF48-11F0-C5DE-A23B-E599788D359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097016" y="1600200"/>
            <a:ext cx="4313684" cy="4525963"/>
          </a:xfrm>
        </p:spPr>
      </p:pic>
      <p:sp>
        <p:nvSpPr>
          <p:cNvPr id="7" name="TextBox 6">
            <a:extLst>
              <a:ext uri="{FF2B5EF4-FFF2-40B4-BE49-F238E27FC236}">
                <a16:creationId xmlns:a16="http://schemas.microsoft.com/office/drawing/2014/main" id="{375C67A2-21EC-6773-DED1-55952789ABC8}"/>
              </a:ext>
            </a:extLst>
          </p:cNvPr>
          <p:cNvSpPr txBox="1"/>
          <p:nvPr/>
        </p:nvSpPr>
        <p:spPr>
          <a:xfrm>
            <a:off x="495300" y="1600200"/>
            <a:ext cx="4313684" cy="5078313"/>
          </a:xfrm>
          <a:prstGeom prst="rect">
            <a:avLst/>
          </a:prstGeom>
          <a:noFill/>
        </p:spPr>
        <p:txBody>
          <a:bodyPr wrap="square">
            <a:spAutoFit/>
          </a:bodyPr>
          <a:lstStyle/>
          <a:p>
            <a:pPr>
              <a:buNone/>
            </a:pPr>
            <a:r>
              <a:rPr lang="en-US" b="1" dirty="0"/>
              <a:t>Title:</a:t>
            </a:r>
            <a:r>
              <a:rPr lang="en-US" dirty="0"/>
              <a:t> Network Intrusion Detection System – Input Module</a:t>
            </a:r>
          </a:p>
          <a:p>
            <a:pPr>
              <a:buNone/>
            </a:pPr>
            <a:r>
              <a:rPr lang="en-US" b="1" dirty="0"/>
              <a:t>Description:</a:t>
            </a:r>
            <a:endParaRPr lang="en-US" dirty="0"/>
          </a:p>
          <a:p>
            <a:pPr>
              <a:buFont typeface="Arial" panose="020B0604020202020204" pitchFamily="34" charset="0"/>
              <a:buChar char="•"/>
            </a:pPr>
            <a:r>
              <a:rPr lang="en-US" dirty="0"/>
              <a:t>This slide shows the </a:t>
            </a:r>
            <a:r>
              <a:rPr lang="en-US" b="1" dirty="0"/>
              <a:t>network traffic feature input form</a:t>
            </a:r>
            <a:r>
              <a:rPr lang="en-US" dirty="0"/>
              <a:t>.</a:t>
            </a:r>
          </a:p>
          <a:p>
            <a:pPr>
              <a:buFont typeface="Arial" panose="020B0604020202020204" pitchFamily="34" charset="0"/>
              <a:buChar char="•"/>
            </a:pPr>
            <a:r>
              <a:rPr lang="en-US" dirty="0"/>
              <a:t>Users manually enter IoT network parameters such as:</a:t>
            </a:r>
          </a:p>
          <a:p>
            <a:pPr marL="742950" lvl="1" indent="-285750">
              <a:buFont typeface="Arial" panose="020B0604020202020204" pitchFamily="34" charset="0"/>
              <a:buChar char="•"/>
            </a:pPr>
            <a:r>
              <a:rPr lang="en-US" dirty="0"/>
              <a:t>Duration (dur)</a:t>
            </a:r>
          </a:p>
          <a:p>
            <a:pPr marL="742950" lvl="1" indent="-285750">
              <a:buFont typeface="Arial" panose="020B0604020202020204" pitchFamily="34" charset="0"/>
              <a:buChar char="•"/>
            </a:pPr>
            <a:r>
              <a:rPr lang="en-US" dirty="0"/>
              <a:t>Source bytes (</a:t>
            </a:r>
            <a:r>
              <a:rPr lang="en-US" dirty="0" err="1"/>
              <a:t>sbytes</a:t>
            </a:r>
            <a:r>
              <a:rPr lang="en-US" dirty="0"/>
              <a:t>)</a:t>
            </a:r>
          </a:p>
          <a:p>
            <a:pPr marL="742950" lvl="1" indent="-285750">
              <a:buFont typeface="Arial" panose="020B0604020202020204" pitchFamily="34" charset="0"/>
              <a:buChar char="•"/>
            </a:pPr>
            <a:r>
              <a:rPr lang="en-US" dirty="0"/>
              <a:t>Destination bytes (</a:t>
            </a:r>
            <a:r>
              <a:rPr lang="en-US" dirty="0" err="1"/>
              <a:t>dbytes</a:t>
            </a:r>
            <a:r>
              <a:rPr lang="en-US" dirty="0"/>
              <a:t>)</a:t>
            </a:r>
          </a:p>
          <a:p>
            <a:pPr marL="742950" lvl="1" indent="-285750">
              <a:buFont typeface="Arial" panose="020B0604020202020204" pitchFamily="34" charset="0"/>
              <a:buChar char="•"/>
            </a:pPr>
            <a:r>
              <a:rPr lang="en-US" dirty="0"/>
              <a:t>Rate, TTL values</a:t>
            </a:r>
          </a:p>
          <a:p>
            <a:pPr marL="742950" lvl="1" indent="-285750">
              <a:buFont typeface="Arial" panose="020B0604020202020204" pitchFamily="34" charset="0"/>
              <a:buChar char="•"/>
            </a:pPr>
            <a:r>
              <a:rPr lang="en-US" dirty="0"/>
              <a:t>Load and packet-related features</a:t>
            </a:r>
          </a:p>
          <a:p>
            <a:pPr>
              <a:buFont typeface="Arial" panose="020B0604020202020204" pitchFamily="34" charset="0"/>
              <a:buChar char="•"/>
            </a:pPr>
            <a:r>
              <a:rPr lang="en-US" dirty="0"/>
              <a:t>These features represent </a:t>
            </a:r>
            <a:r>
              <a:rPr lang="en-US" b="1" dirty="0"/>
              <a:t>real-time IoT network traffic behavior</a:t>
            </a:r>
            <a:r>
              <a:rPr lang="en-US" dirty="0"/>
              <a:t>.</a:t>
            </a:r>
          </a:p>
          <a:p>
            <a:pPr>
              <a:buNone/>
            </a:pPr>
            <a:r>
              <a:rPr lang="en-US" b="1" dirty="0"/>
              <a:t>Purpose:</a:t>
            </a:r>
            <a:endParaRPr lang="en-US" dirty="0"/>
          </a:p>
          <a:p>
            <a:pPr>
              <a:buFont typeface="Arial" panose="020B0604020202020204" pitchFamily="34" charset="0"/>
              <a:buChar char="•"/>
            </a:pPr>
            <a:r>
              <a:rPr lang="en-US" dirty="0"/>
              <a:t>To collect network traffic data for </a:t>
            </a:r>
            <a:r>
              <a:rPr lang="en-US" b="1" dirty="0"/>
              <a:t>botnet attack prediction</a:t>
            </a:r>
            <a:r>
              <a:rPr lang="en-US" dirty="0"/>
              <a:t> using machine learning models.</a:t>
            </a:r>
          </a:p>
        </p:txBody>
      </p:sp>
    </p:spTree>
    <p:extLst>
      <p:ext uri="{BB962C8B-B14F-4D97-AF65-F5344CB8AC3E}">
        <p14:creationId xmlns:p14="http://schemas.microsoft.com/office/powerpoint/2010/main" val="261861848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AD3A84-BC7B-7DE5-B82B-0D61942AA405}"/>
              </a:ext>
            </a:extLst>
          </p:cNvPr>
          <p:cNvSpPr>
            <a:spLocks noGrp="1"/>
          </p:cNvSpPr>
          <p:nvPr>
            <p:ph type="title"/>
          </p:nvPr>
        </p:nvSpPr>
        <p:spPr/>
        <p:txBody>
          <a:bodyPr>
            <a:normAutofit/>
          </a:bodyPr>
          <a:lstStyle/>
          <a:p>
            <a:r>
              <a:rPr lang="en-IN" sz="4000" b="1" dirty="0">
                <a:latin typeface="Times New Roman" panose="02020603050405020304" pitchFamily="18" charset="0"/>
                <a:cs typeface="Times New Roman" panose="02020603050405020304" pitchFamily="18" charset="0"/>
              </a:rPr>
              <a:t>IMPLEMENTATION</a:t>
            </a:r>
            <a:endParaRPr lang="en-IN" sz="4000" dirty="0"/>
          </a:p>
        </p:txBody>
      </p:sp>
      <p:pic>
        <p:nvPicPr>
          <p:cNvPr id="5" name="Content Placeholder 4">
            <a:extLst>
              <a:ext uri="{FF2B5EF4-FFF2-40B4-BE49-F238E27FC236}">
                <a16:creationId xmlns:a16="http://schemas.microsoft.com/office/drawing/2014/main" id="{F133A48D-327C-FCC1-51EE-F709CA41B34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952999" y="1600200"/>
            <a:ext cx="4457701" cy="4525963"/>
          </a:xfrm>
        </p:spPr>
      </p:pic>
      <p:sp>
        <p:nvSpPr>
          <p:cNvPr id="7" name="TextBox 6">
            <a:extLst>
              <a:ext uri="{FF2B5EF4-FFF2-40B4-BE49-F238E27FC236}">
                <a16:creationId xmlns:a16="http://schemas.microsoft.com/office/drawing/2014/main" id="{2C830FA2-68B0-3883-7CDA-75F4E1E3E693}"/>
              </a:ext>
            </a:extLst>
          </p:cNvPr>
          <p:cNvSpPr txBox="1"/>
          <p:nvPr/>
        </p:nvSpPr>
        <p:spPr>
          <a:xfrm>
            <a:off x="272480" y="1600200"/>
            <a:ext cx="4536504" cy="4801314"/>
          </a:xfrm>
          <a:prstGeom prst="rect">
            <a:avLst/>
          </a:prstGeom>
          <a:noFill/>
        </p:spPr>
        <p:txBody>
          <a:bodyPr wrap="square">
            <a:spAutoFit/>
          </a:bodyPr>
          <a:lstStyle/>
          <a:p>
            <a:pPr>
              <a:buNone/>
            </a:pPr>
            <a:r>
              <a:rPr lang="en-US" b="1" dirty="0"/>
              <a:t>Title:</a:t>
            </a:r>
            <a:r>
              <a:rPr lang="en-US" dirty="0"/>
              <a:t> Botnet Attack Detection – Prediction Results</a:t>
            </a:r>
          </a:p>
          <a:p>
            <a:pPr>
              <a:buNone/>
            </a:pPr>
            <a:r>
              <a:rPr lang="en-US" b="1" dirty="0"/>
              <a:t>Description:</a:t>
            </a:r>
            <a:endParaRPr lang="en-US" dirty="0"/>
          </a:p>
          <a:p>
            <a:pPr>
              <a:buFont typeface="Arial" panose="020B0604020202020204" pitchFamily="34" charset="0"/>
              <a:buChar char="•"/>
            </a:pPr>
            <a:r>
              <a:rPr lang="en-US" dirty="0"/>
              <a:t>This slide displays the </a:t>
            </a:r>
            <a:r>
              <a:rPr lang="en-US" b="1" dirty="0"/>
              <a:t>prediction results</a:t>
            </a:r>
            <a:r>
              <a:rPr lang="en-US" dirty="0"/>
              <a:t> after submitting network parameters.</a:t>
            </a:r>
          </a:p>
          <a:p>
            <a:pPr>
              <a:buFont typeface="Arial" panose="020B0604020202020204" pitchFamily="34" charset="0"/>
              <a:buChar char="•"/>
            </a:pPr>
            <a:r>
              <a:rPr lang="en-US" dirty="0"/>
              <a:t>The system uses a </a:t>
            </a:r>
            <a:r>
              <a:rPr lang="en-US" b="1" dirty="0"/>
              <a:t>Hybrid Machine Learning Approach</a:t>
            </a:r>
            <a:r>
              <a:rPr lang="en-US" dirty="0"/>
              <a:t> for detection.</a:t>
            </a:r>
          </a:p>
          <a:p>
            <a:pPr>
              <a:buFont typeface="Arial" panose="020B0604020202020204" pitchFamily="34" charset="0"/>
              <a:buChar char="•"/>
            </a:pPr>
            <a:r>
              <a:rPr lang="en-US" dirty="0"/>
              <a:t>Two models are applied:</a:t>
            </a:r>
          </a:p>
          <a:p>
            <a:pPr marL="742950" lvl="1" indent="-285750">
              <a:buFont typeface="Arial" panose="020B0604020202020204" pitchFamily="34" charset="0"/>
              <a:buChar char="•"/>
            </a:pPr>
            <a:r>
              <a:rPr lang="en-US" b="1" dirty="0"/>
              <a:t>Voting Classifier</a:t>
            </a:r>
            <a:endParaRPr lang="en-US" dirty="0"/>
          </a:p>
          <a:p>
            <a:pPr marL="742950" lvl="1" indent="-285750">
              <a:buFont typeface="Arial" panose="020B0604020202020204" pitchFamily="34" charset="0"/>
              <a:buChar char="•"/>
            </a:pPr>
            <a:r>
              <a:rPr lang="en-US" b="1" dirty="0"/>
              <a:t>Attention-based CNN + </a:t>
            </a:r>
            <a:r>
              <a:rPr lang="en-US" b="1" dirty="0" err="1"/>
              <a:t>BiLSTM</a:t>
            </a:r>
            <a:endParaRPr lang="en-US" dirty="0"/>
          </a:p>
          <a:p>
            <a:pPr>
              <a:buFont typeface="Arial" panose="020B0604020202020204" pitchFamily="34" charset="0"/>
              <a:buChar char="•"/>
            </a:pPr>
            <a:r>
              <a:rPr lang="en-US" dirty="0"/>
              <a:t>Both models classify the traffic as </a:t>
            </a:r>
            <a:r>
              <a:rPr lang="en-US" b="1" dirty="0"/>
              <a:t>Attack</a:t>
            </a:r>
            <a:r>
              <a:rPr lang="en-US" dirty="0"/>
              <a:t> with confidence percentages.</a:t>
            </a:r>
          </a:p>
          <a:p>
            <a:pPr>
              <a:buNone/>
            </a:pPr>
            <a:r>
              <a:rPr lang="en-US" b="1" dirty="0"/>
              <a:t>Purpose:</a:t>
            </a:r>
            <a:endParaRPr lang="en-US" dirty="0"/>
          </a:p>
          <a:p>
            <a:pPr>
              <a:buFont typeface="Arial" panose="020B0604020202020204" pitchFamily="34" charset="0"/>
              <a:buChar char="•"/>
            </a:pPr>
            <a:r>
              <a:rPr lang="en-US" dirty="0"/>
              <a:t>To clearly identify whether the given IoT traffic is </a:t>
            </a:r>
            <a:r>
              <a:rPr lang="en-US" b="1" dirty="0"/>
              <a:t>Normal or Malicious (Botnet Attack)</a:t>
            </a:r>
            <a:r>
              <a:rPr lang="en-US" dirty="0"/>
              <a:t>.</a:t>
            </a:r>
          </a:p>
          <a:p>
            <a:pPr>
              <a:buFont typeface="Arial" panose="020B0604020202020204" pitchFamily="34" charset="0"/>
              <a:buChar char="•"/>
            </a:pPr>
            <a:r>
              <a:rPr lang="en-US" dirty="0"/>
              <a:t>To improve detection accuracy using </a:t>
            </a:r>
            <a:r>
              <a:rPr lang="en-US" b="1" dirty="0"/>
              <a:t>multiple ML models</a:t>
            </a:r>
            <a:r>
              <a:rPr lang="en-US" dirty="0"/>
              <a:t>.</a:t>
            </a:r>
          </a:p>
        </p:txBody>
      </p:sp>
    </p:spTree>
    <p:extLst>
      <p:ext uri="{BB962C8B-B14F-4D97-AF65-F5344CB8AC3E}">
        <p14:creationId xmlns:p14="http://schemas.microsoft.com/office/powerpoint/2010/main" val="29324148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7243" y="548642"/>
            <a:ext cx="8543925" cy="1325563"/>
          </a:xfrm>
        </p:spPr>
        <p:txBody>
          <a:bodyPr>
            <a:normAutofit/>
          </a:bodyPr>
          <a:lstStyle/>
          <a:p>
            <a:r>
              <a:rPr lang="en-IN" sz="3200" b="1" dirty="0">
                <a:latin typeface="Times New Roman" panose="02020603050405020304" pitchFamily="18" charset="0"/>
                <a:cs typeface="Times New Roman" panose="02020603050405020304" pitchFamily="18" charset="0"/>
              </a:rPr>
              <a:t>Conclusion</a:t>
            </a:r>
          </a:p>
        </p:txBody>
      </p:sp>
      <p:sp>
        <p:nvSpPr>
          <p:cNvPr id="14" name="Rectangle 9"/>
          <p:cNvSpPr>
            <a:spLocks noChangeArrowheads="1"/>
          </p:cNvSpPr>
          <p:nvPr/>
        </p:nvSpPr>
        <p:spPr bwMode="auto">
          <a:xfrm>
            <a:off x="798195" y="980440"/>
            <a:ext cx="8093075" cy="38754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noAutofit/>
          </a:bodyPr>
          <a:lstStyle/>
          <a:p>
            <a:pPr marR="0" lvl="0" indent="0" algn="just" defTabSz="914400" rtl="0" eaLnBrk="0" fontAlgn="base" latinLnBrk="0" hangingPunct="0">
              <a:lnSpc>
                <a:spcPct val="150000"/>
              </a:lnSpc>
              <a:spcBef>
                <a:spcPct val="0"/>
              </a:spcBef>
              <a:spcAft>
                <a:spcPct val="0"/>
              </a:spcAft>
              <a:buClrTx/>
              <a:buSzTx/>
              <a:buFont typeface="Arial" panose="020B0604020202020204" pitchFamily="34" charset="0"/>
              <a:buNone/>
            </a:pPr>
            <a:r>
              <a:rPr kumimoji="0" lang="en-US" altLang="en-US" sz="16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The proposed Hybrid Ensemble Learning Approach (ACLR) provides an efficient and intelligent solution for botnet attack detection in IoT networks. By integrating CatBoost, TCN, Transformer, and LightGBM models through a CTTL stacking framework, the system effectively captures complex spatial and temporal features of network traffic. Using the UNSW-NB15 dataset, the model achieved high accuracy, precision, and robustness, outperforming existing methods. The results demonstrate that the ACLR model is not only accurate but also scalable and adaptable for real-world IoT environments. This approach contributes significantly to enhancing cybersecurity by enabling early, reliable, and automated detection of evolving botnet threats.</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200" b="1" dirty="0">
                <a:latin typeface="Times New Roman" panose="02020603050405020304" pitchFamily="18" charset="0"/>
                <a:cs typeface="Times New Roman" panose="02020603050405020304" pitchFamily="18" charset="0"/>
              </a:rPr>
              <a:t> References</a:t>
            </a:r>
          </a:p>
        </p:txBody>
      </p:sp>
      <p:sp>
        <p:nvSpPr>
          <p:cNvPr id="7" name="Rectangle 2"/>
          <p:cNvSpPr>
            <a:spLocks noChangeArrowheads="1"/>
          </p:cNvSpPr>
          <p:nvPr/>
        </p:nvSpPr>
        <p:spPr bwMode="auto">
          <a:xfrm>
            <a:off x="791845" y="1325245"/>
            <a:ext cx="8199755" cy="37992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noAutofit/>
          </a:bodyPr>
          <a:lstStyle/>
          <a:p>
            <a:endParaRPr lang="en-US" altLang="en-US" sz="1600" dirty="0">
              <a:highlight>
                <a:srgbClr val="FFFFFF"/>
              </a:highlight>
              <a:latin typeface="Times New Roman" panose="02020603050405020304" pitchFamily="18" charset="0"/>
              <a:cs typeface="Times New Roman" panose="02020603050405020304" pitchFamily="18" charset="0"/>
            </a:endParaRPr>
          </a:p>
          <a:p>
            <a:endParaRPr lang="en-US" altLang="en-US" sz="1600" dirty="0">
              <a:highlight>
                <a:srgbClr val="FFFFFF"/>
              </a:highlight>
              <a:latin typeface="Times New Roman" panose="02020603050405020304" pitchFamily="18" charset="0"/>
              <a:cs typeface="Times New Roman" panose="02020603050405020304" pitchFamily="18" charset="0"/>
            </a:endParaRPr>
          </a:p>
          <a:p>
            <a:endParaRPr lang="en-US" altLang="en-US" sz="1600" dirty="0">
              <a:highlight>
                <a:srgbClr val="FFFFFF"/>
              </a:highlight>
              <a:latin typeface="Times New Roman" panose="02020603050405020304" pitchFamily="18" charset="0"/>
              <a:cs typeface="Times New Roman" panose="02020603050405020304" pitchFamily="18" charset="0"/>
            </a:endParaRPr>
          </a:p>
          <a:p>
            <a:endParaRPr lang="en-US" altLang="en-US" sz="1600" dirty="0">
              <a:highlight>
                <a:srgbClr val="FFFFFF"/>
              </a:highlight>
              <a:latin typeface="Times New Roman" panose="02020603050405020304" pitchFamily="18" charset="0"/>
              <a:cs typeface="Times New Roman" panose="02020603050405020304" pitchFamily="18" charset="0"/>
            </a:endParaRPr>
          </a:p>
          <a:p>
            <a:endParaRPr lang="en-US" altLang="en-US" sz="1600" dirty="0">
              <a:highlight>
                <a:srgbClr val="FFFFFF"/>
              </a:highlight>
              <a:latin typeface="Times New Roman" panose="02020603050405020304" pitchFamily="18" charset="0"/>
              <a:cs typeface="Times New Roman" panose="02020603050405020304" pitchFamily="18" charset="0"/>
            </a:endParaRPr>
          </a:p>
          <a:p>
            <a:r>
              <a:rPr lang="en-US" altLang="en-US" sz="1600" dirty="0">
                <a:highlight>
                  <a:srgbClr val="FFFFFF"/>
                </a:highlight>
                <a:latin typeface="Times New Roman" panose="02020603050405020304" pitchFamily="18" charset="0"/>
                <a:cs typeface="Times New Roman" panose="02020603050405020304" pitchFamily="18" charset="0"/>
              </a:rPr>
              <a:t>[1] N. Koroniotis, N. Moustafa, E. Sitnikova, and B. Turnbull, ‘‘Towards the development of realistic botnet dataset in the Internet of Things for network forensic analytics: Bot-IoT dataset,’’ Future Gener. Comput. Syst., vol. 100, pp. 779–796, Nov. 2019. </a:t>
            </a:r>
          </a:p>
          <a:p>
            <a:endParaRPr lang="en-US" altLang="en-US" sz="1600" dirty="0">
              <a:highlight>
                <a:srgbClr val="FFFFFF"/>
              </a:highlight>
              <a:latin typeface="Times New Roman" panose="02020603050405020304" pitchFamily="18" charset="0"/>
              <a:cs typeface="Times New Roman" panose="02020603050405020304" pitchFamily="18" charset="0"/>
            </a:endParaRPr>
          </a:p>
          <a:p>
            <a:r>
              <a:rPr lang="en-US" altLang="en-US" sz="1600" dirty="0">
                <a:highlight>
                  <a:srgbClr val="FFFFFF"/>
                </a:highlight>
                <a:latin typeface="Times New Roman" panose="02020603050405020304" pitchFamily="18" charset="0"/>
                <a:cs typeface="Times New Roman" panose="02020603050405020304" pitchFamily="18" charset="0"/>
              </a:rPr>
              <a:t>[2] O. Ibitoye, O. Shafiq, and A. Matrawy, ‘‘Analyzing adversarial attacks against deep learning for intrusion detection in IoT networks,’’ in Proc. IEEE Global Commun. Conf. (GLOBECOM), Dec. 2019, pp. 1–6. </a:t>
            </a:r>
          </a:p>
          <a:p>
            <a:endParaRPr lang="en-US" altLang="en-US" sz="1600" dirty="0">
              <a:highlight>
                <a:srgbClr val="FFFFFF"/>
              </a:highlight>
              <a:latin typeface="Times New Roman" panose="02020603050405020304" pitchFamily="18" charset="0"/>
              <a:cs typeface="Times New Roman" panose="02020603050405020304" pitchFamily="18" charset="0"/>
            </a:endParaRPr>
          </a:p>
          <a:p>
            <a:r>
              <a:rPr lang="en-US" altLang="en-US" sz="1600" dirty="0">
                <a:highlight>
                  <a:srgbClr val="FFFFFF"/>
                </a:highlight>
                <a:latin typeface="Times New Roman" panose="02020603050405020304" pitchFamily="18" charset="0"/>
                <a:cs typeface="Times New Roman" panose="02020603050405020304" pitchFamily="18" charset="0"/>
              </a:rPr>
              <a:t>[3] M. Shahhosseini, H. Mashayekhi, and M. Rezvani, ‘‘A deep learning approach for botnet detection using raw network traffic data,’’ J. Netw. Syst. Manage., vol. 30, no. 3, p. 44, Jul. 2022.</a:t>
            </a:r>
          </a:p>
          <a:p>
            <a:r>
              <a:rPr lang="en-US" altLang="en-US" sz="1600" dirty="0">
                <a:highlight>
                  <a:srgbClr val="FFFFFF"/>
                </a:highlight>
                <a:latin typeface="Times New Roman" panose="02020603050405020304" pitchFamily="18" charset="0"/>
                <a:cs typeface="Times New Roman" panose="02020603050405020304" pitchFamily="18" charset="0"/>
              </a:rPr>
              <a:t> </a:t>
            </a:r>
          </a:p>
          <a:p>
            <a:r>
              <a:rPr lang="en-US" altLang="en-US" sz="1600" dirty="0">
                <a:highlight>
                  <a:srgbClr val="FFFFFF"/>
                </a:highlight>
                <a:latin typeface="Times New Roman" panose="02020603050405020304" pitchFamily="18" charset="0"/>
                <a:cs typeface="Times New Roman" panose="02020603050405020304" pitchFamily="18" charset="0"/>
              </a:rPr>
              <a:t>[4] S. Homayoun, M. Ahmadzadeh, S. Hashemi, A. Dehghantanha, and R. Khayami, ‘‘BoTShark: A deep learning approach for botnet traffic detection,’’ in Cyber Threat Intelligence, 2018, pp. 137–153. </a:t>
            </a:r>
          </a:p>
          <a:p>
            <a:endParaRPr lang="en-US" altLang="en-US" sz="1600" dirty="0">
              <a:highlight>
                <a:srgbClr val="FFFFFF"/>
              </a:highlight>
              <a:latin typeface="Times New Roman" panose="02020603050405020304" pitchFamily="18" charset="0"/>
              <a:cs typeface="Times New Roman" panose="02020603050405020304" pitchFamily="18" charset="0"/>
            </a:endParaRPr>
          </a:p>
          <a:p>
            <a:r>
              <a:rPr lang="en-US" altLang="en-US" sz="1600" dirty="0">
                <a:highlight>
                  <a:srgbClr val="FFFFFF"/>
                </a:highlight>
                <a:latin typeface="Times New Roman" panose="02020603050405020304" pitchFamily="18" charset="0"/>
                <a:cs typeface="Times New Roman" panose="02020603050405020304" pitchFamily="18" charset="0"/>
              </a:rPr>
              <a:t>[5] M. Ge, X. Fu, N. Syed, Z. Baig, G. Teo, and A. Robles-Kelly, ‘‘Deep learning-based intrusion detection for IoT networks,’’ in Proc. IEEE 24th Pacific Rim Int. Symp. Dependable Comput. (PRDC), Dec. 2019, p. 256. </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dirty="0">
                <a:latin typeface="Times New Roman" panose="02020603050405020304" pitchFamily="18" charset="0"/>
                <a:cs typeface="Times New Roman" panose="02020603050405020304" pitchFamily="18" charset="0"/>
              </a:rPr>
              <a:t>SOFTWARE REQUIREMENTS</a:t>
            </a:r>
            <a:endParaRPr lang="en-US" sz="3200" dirty="0"/>
          </a:p>
        </p:txBody>
      </p:sp>
      <p:sp>
        <p:nvSpPr>
          <p:cNvPr id="4" name="Rectangle 1"/>
          <p:cNvSpPr>
            <a:spLocks noGrp="1" noChangeArrowheads="1"/>
          </p:cNvSpPr>
          <p:nvPr>
            <p:ph idx="1"/>
          </p:nvPr>
        </p:nvSpPr>
        <p:spPr bwMode="auto">
          <a:xfrm>
            <a:off x="1409065" y="1340485"/>
            <a:ext cx="8001635" cy="23602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noAutofit/>
          </a:bodyPr>
          <a:lstStyle/>
          <a:p>
            <a:pPr lvl="0"/>
            <a:r>
              <a:rPr lang="en-US" sz="1600" dirty="0">
                <a:latin typeface="Times New Roman" panose="02020603050405020304" pitchFamily="18" charset="0"/>
                <a:cs typeface="Times New Roman" panose="02020603050405020304" pitchFamily="18" charset="0"/>
                <a:sym typeface="+mn-ea"/>
              </a:rPr>
              <a:t>Operating system 	              </a:t>
            </a:r>
            <a:r>
              <a:rPr lang="en-IN" altLang="en-US" sz="1600" dirty="0">
                <a:latin typeface="Times New Roman" panose="02020603050405020304" pitchFamily="18" charset="0"/>
                <a:cs typeface="Times New Roman" panose="02020603050405020304" pitchFamily="18" charset="0"/>
                <a:sym typeface="+mn-ea"/>
              </a:rPr>
              <a:t>                   </a:t>
            </a:r>
            <a:r>
              <a:rPr lang="en-US" sz="1600" dirty="0">
                <a:latin typeface="Times New Roman" panose="02020603050405020304" pitchFamily="18" charset="0"/>
                <a:cs typeface="Times New Roman" panose="02020603050405020304" pitchFamily="18" charset="0"/>
                <a:sym typeface="+mn-ea"/>
              </a:rPr>
              <a:t>   :   Windows 7 Ultimate</a:t>
            </a:r>
            <a:endParaRPr lang="en-IN" sz="1600" dirty="0">
              <a:latin typeface="Times New Roman" panose="02020603050405020304" pitchFamily="18" charset="0"/>
              <a:cs typeface="Times New Roman" panose="02020603050405020304" pitchFamily="18" charset="0"/>
            </a:endParaRPr>
          </a:p>
          <a:p>
            <a:pPr lvl="0"/>
            <a:r>
              <a:rPr lang="en-US" sz="1600" dirty="0">
                <a:latin typeface="Times New Roman" panose="02020603050405020304" pitchFamily="18" charset="0"/>
                <a:cs typeface="Times New Roman" panose="02020603050405020304" pitchFamily="18" charset="0"/>
                <a:sym typeface="+mn-ea"/>
              </a:rPr>
              <a:t>Coding Language		</a:t>
            </a:r>
            <a:r>
              <a:rPr lang="en-IN" altLang="en-US" sz="1600" dirty="0">
                <a:latin typeface="Times New Roman" panose="02020603050405020304" pitchFamily="18" charset="0"/>
                <a:cs typeface="Times New Roman" panose="02020603050405020304" pitchFamily="18" charset="0"/>
                <a:sym typeface="+mn-ea"/>
              </a:rPr>
              <a:t>                  </a:t>
            </a:r>
            <a:r>
              <a:rPr lang="en-US" sz="1600" dirty="0">
                <a:latin typeface="Times New Roman" panose="02020603050405020304" pitchFamily="18" charset="0"/>
                <a:cs typeface="Times New Roman" panose="02020603050405020304" pitchFamily="18" charset="0"/>
                <a:sym typeface="+mn-ea"/>
              </a:rPr>
              <a:t>:   Python</a:t>
            </a:r>
            <a:endParaRPr lang="en-IN" sz="1600" dirty="0">
              <a:latin typeface="Times New Roman" panose="02020603050405020304" pitchFamily="18" charset="0"/>
              <a:cs typeface="Times New Roman" panose="02020603050405020304" pitchFamily="18" charset="0"/>
            </a:endParaRPr>
          </a:p>
          <a:p>
            <a:pPr lvl="0"/>
            <a:r>
              <a:rPr lang="en-US" sz="1600" dirty="0">
                <a:latin typeface="Times New Roman" panose="02020603050405020304" pitchFamily="18" charset="0"/>
                <a:cs typeface="Times New Roman" panose="02020603050405020304" pitchFamily="18" charset="0"/>
                <a:sym typeface="+mn-ea"/>
              </a:rPr>
              <a:t>Front-End                         </a:t>
            </a:r>
            <a:r>
              <a:rPr lang="en-IN" altLang="en-US" sz="1600" dirty="0">
                <a:latin typeface="Times New Roman" panose="02020603050405020304" pitchFamily="18" charset="0"/>
                <a:cs typeface="Times New Roman" panose="02020603050405020304" pitchFamily="18" charset="0"/>
                <a:sym typeface="+mn-ea"/>
              </a:rPr>
              <a:t>      </a:t>
            </a:r>
            <a:r>
              <a:rPr lang="en-US" sz="1600" dirty="0">
                <a:latin typeface="Times New Roman" panose="02020603050405020304" pitchFamily="18" charset="0"/>
                <a:cs typeface="Times New Roman" panose="02020603050405020304" pitchFamily="18" charset="0"/>
                <a:sym typeface="+mn-ea"/>
              </a:rPr>
              <a:t>                  :   Python</a:t>
            </a:r>
            <a:endParaRPr lang="en-IN" sz="1600" dirty="0">
              <a:latin typeface="Times New Roman" panose="02020603050405020304" pitchFamily="18" charset="0"/>
              <a:cs typeface="Times New Roman" panose="02020603050405020304" pitchFamily="18" charset="0"/>
            </a:endParaRPr>
          </a:p>
          <a:p>
            <a:pPr lvl="0"/>
            <a:r>
              <a:rPr lang="en-US" sz="1600" dirty="0">
                <a:latin typeface="Times New Roman" panose="02020603050405020304" pitchFamily="18" charset="0"/>
                <a:cs typeface="Times New Roman" panose="02020603050405020304" pitchFamily="18" charset="0"/>
                <a:sym typeface="+mn-ea"/>
              </a:rPr>
              <a:t>Back-End			:   Django-ORM</a:t>
            </a:r>
            <a:endParaRPr lang="en-IN" sz="1600" dirty="0">
              <a:latin typeface="Times New Roman" panose="02020603050405020304" pitchFamily="18" charset="0"/>
              <a:cs typeface="Times New Roman" panose="02020603050405020304" pitchFamily="18" charset="0"/>
            </a:endParaRPr>
          </a:p>
          <a:p>
            <a:pPr lvl="0"/>
            <a:r>
              <a:rPr lang="en-US" sz="1600" dirty="0">
                <a:latin typeface="Times New Roman" panose="02020603050405020304" pitchFamily="18" charset="0"/>
                <a:cs typeface="Times New Roman" panose="02020603050405020304" pitchFamily="18" charset="0"/>
                <a:sym typeface="+mn-ea"/>
              </a:rPr>
              <a:t>Designing			:   Html, </a:t>
            </a:r>
            <a:r>
              <a:rPr lang="en-US" sz="1600" dirty="0" err="1">
                <a:latin typeface="Times New Roman" panose="02020603050405020304" pitchFamily="18" charset="0"/>
                <a:cs typeface="Times New Roman" panose="02020603050405020304" pitchFamily="18" charset="0"/>
                <a:sym typeface="+mn-ea"/>
              </a:rPr>
              <a:t>css</a:t>
            </a:r>
            <a:r>
              <a:rPr lang="en-US" sz="1600" dirty="0">
                <a:latin typeface="Times New Roman" panose="02020603050405020304" pitchFamily="18" charset="0"/>
                <a:cs typeface="Times New Roman" panose="02020603050405020304" pitchFamily="18" charset="0"/>
                <a:sym typeface="+mn-ea"/>
              </a:rPr>
              <a:t>, </a:t>
            </a:r>
            <a:r>
              <a:rPr lang="en-US" sz="1600" dirty="0" err="1">
                <a:latin typeface="Times New Roman" panose="02020603050405020304" pitchFamily="18" charset="0"/>
                <a:cs typeface="Times New Roman" panose="02020603050405020304" pitchFamily="18" charset="0"/>
                <a:sym typeface="+mn-ea"/>
              </a:rPr>
              <a:t>javascript</a:t>
            </a:r>
            <a:endParaRPr lang="en-IN" sz="1600" dirty="0">
              <a:latin typeface="Times New Roman" panose="02020603050405020304" pitchFamily="18" charset="0"/>
              <a:cs typeface="Times New Roman" panose="02020603050405020304" pitchFamily="18" charset="0"/>
            </a:endParaRPr>
          </a:p>
          <a:p>
            <a:pPr lvl="0"/>
            <a:r>
              <a:rPr lang="en-US" sz="1600" dirty="0">
                <a:latin typeface="Times New Roman" panose="02020603050405020304" pitchFamily="18" charset="0"/>
                <a:cs typeface="Times New Roman" panose="02020603050405020304" pitchFamily="18" charset="0"/>
                <a:sym typeface="+mn-ea"/>
              </a:rPr>
              <a:t>Data Base</a:t>
            </a:r>
            <a:r>
              <a:rPr lang="en-US" sz="1600" b="1" dirty="0">
                <a:latin typeface="Times New Roman" panose="02020603050405020304" pitchFamily="18" charset="0"/>
                <a:cs typeface="Times New Roman" panose="02020603050405020304" pitchFamily="18" charset="0"/>
                <a:sym typeface="+mn-ea"/>
              </a:rPr>
              <a:t>			</a:t>
            </a:r>
            <a:r>
              <a:rPr lang="en-US" sz="1600" dirty="0">
                <a:latin typeface="Times New Roman" panose="02020603050405020304" pitchFamily="18" charset="0"/>
                <a:cs typeface="Times New Roman" panose="02020603050405020304" pitchFamily="18" charset="0"/>
                <a:sym typeface="+mn-ea"/>
              </a:rPr>
              <a:t>:</a:t>
            </a:r>
            <a:r>
              <a:rPr lang="en-US" sz="1600" b="1" dirty="0">
                <a:latin typeface="Times New Roman" panose="02020603050405020304" pitchFamily="18" charset="0"/>
                <a:cs typeface="Times New Roman" panose="02020603050405020304" pitchFamily="18" charset="0"/>
                <a:sym typeface="+mn-ea"/>
              </a:rPr>
              <a:t>   </a:t>
            </a:r>
            <a:r>
              <a:rPr lang="en-US" sz="1600" dirty="0">
                <a:latin typeface="Times New Roman" panose="02020603050405020304" pitchFamily="18" charset="0"/>
                <a:cs typeface="Times New Roman" panose="02020603050405020304" pitchFamily="18" charset="0"/>
                <a:sym typeface="+mn-ea"/>
              </a:rPr>
              <a:t>MySQL (WAMP Server)</a:t>
            </a:r>
            <a:endParaRPr lang="en-US" altLang="en-US" sz="16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dirty="0">
                <a:latin typeface="Times New Roman" panose="02020603050405020304" pitchFamily="18" charset="0"/>
                <a:cs typeface="Times New Roman" panose="02020603050405020304" pitchFamily="18" charset="0"/>
              </a:rPr>
              <a:t>HARDWARE REQUIREMENTS</a:t>
            </a:r>
          </a:p>
        </p:txBody>
      </p:sp>
      <p:sp>
        <p:nvSpPr>
          <p:cNvPr id="3" name="Content Placeholder 2"/>
          <p:cNvSpPr>
            <a:spLocks noGrp="1"/>
          </p:cNvSpPr>
          <p:nvPr>
            <p:ph idx="1"/>
          </p:nvPr>
        </p:nvSpPr>
        <p:spPr>
          <a:xfrm>
            <a:off x="1478915" y="1605280"/>
            <a:ext cx="7588885" cy="2687955"/>
          </a:xfrm>
        </p:spPr>
        <p:txBody>
          <a:bodyPr>
            <a:normAutofit/>
          </a:bodyPr>
          <a:lstStyle/>
          <a:p>
            <a:pPr>
              <a:lnSpc>
                <a:spcPct val="100000"/>
              </a:lnSpc>
              <a:buFont typeface="Arial" panose="020B0604020202020204" pitchFamily="34" charset="0"/>
              <a:buChar char="•"/>
            </a:pPr>
            <a:r>
              <a:rPr lang="en-US" sz="1600" spc="5" dirty="0">
                <a:effectLst/>
                <a:latin typeface="Times New Roman" panose="02020603050405020304" pitchFamily="18" charset="0"/>
                <a:ea typeface="Times New Roman" panose="02020603050405020304" pitchFamily="18" charset="0"/>
                <a:cs typeface="Times New Roman" panose="02020603050405020304" pitchFamily="18" charset="0"/>
                <a:sym typeface="+mn-ea"/>
              </a:rPr>
              <a:t>P</a:t>
            </a: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sym typeface="+mn-ea"/>
              </a:rPr>
              <a:t>ro</a:t>
            </a:r>
            <a:r>
              <a:rPr lang="en-US" sz="1600" spc="-10" dirty="0">
                <a:effectLst/>
                <a:latin typeface="Times New Roman" panose="02020603050405020304" pitchFamily="18" charset="0"/>
                <a:ea typeface="Times New Roman" panose="02020603050405020304" pitchFamily="18" charset="0"/>
                <a:cs typeface="Times New Roman" panose="02020603050405020304" pitchFamily="18" charset="0"/>
                <a:sym typeface="+mn-ea"/>
              </a:rPr>
              <a:t>c</a:t>
            </a:r>
            <a:r>
              <a:rPr lang="en-US" sz="1600" spc="-5" dirty="0">
                <a:effectLst/>
                <a:latin typeface="Times New Roman" panose="02020603050405020304" pitchFamily="18" charset="0"/>
                <a:ea typeface="Times New Roman" panose="02020603050405020304" pitchFamily="18" charset="0"/>
                <a:cs typeface="Times New Roman" panose="02020603050405020304" pitchFamily="18" charset="0"/>
                <a:sym typeface="+mn-ea"/>
              </a:rPr>
              <a:t>e</a:t>
            </a: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sym typeface="+mn-ea"/>
              </a:rPr>
              <a:t>ssor                      </a:t>
            </a:r>
            <a:r>
              <a:rPr lang="en-US" sz="1600" spc="145" dirty="0">
                <a:effectLst/>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IN" altLang="en-US" sz="1600" spc="145" dirty="0">
                <a:effectLst/>
                <a:latin typeface="Times New Roman" panose="02020603050405020304" pitchFamily="18" charset="0"/>
                <a:ea typeface="Times New Roman" panose="02020603050405020304" pitchFamily="18" charset="0"/>
                <a:cs typeface="Times New Roman" panose="02020603050405020304" pitchFamily="18" charset="0"/>
                <a:sym typeface="+mn-ea"/>
              </a:rPr>
              <a:t>:</a:t>
            </a: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1600" spc="295" dirty="0">
                <a:effectLst/>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1600" spc="5" dirty="0">
                <a:effectLst/>
                <a:latin typeface="Times New Roman" panose="02020603050405020304" pitchFamily="18" charset="0"/>
                <a:ea typeface="Times New Roman" panose="02020603050405020304" pitchFamily="18" charset="0"/>
                <a:cs typeface="Times New Roman" panose="02020603050405020304" pitchFamily="18" charset="0"/>
                <a:sym typeface="+mn-ea"/>
              </a:rPr>
              <a:t>P</a:t>
            </a:r>
            <a:r>
              <a:rPr lang="en-US" sz="1600" spc="-5" dirty="0">
                <a:effectLst/>
                <a:latin typeface="Times New Roman" panose="02020603050405020304" pitchFamily="18" charset="0"/>
                <a:ea typeface="Times New Roman" panose="02020603050405020304" pitchFamily="18" charset="0"/>
                <a:cs typeface="Times New Roman" panose="02020603050405020304" pitchFamily="18" charset="0"/>
                <a:sym typeface="+mn-ea"/>
              </a:rPr>
              <a:t>e</a:t>
            </a: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sym typeface="+mn-ea"/>
              </a:rPr>
              <a:t>nt</a:t>
            </a:r>
            <a:r>
              <a:rPr lang="en-US" sz="1600" spc="5" dirty="0">
                <a:effectLst/>
                <a:latin typeface="Times New Roman" panose="02020603050405020304" pitchFamily="18" charset="0"/>
                <a:ea typeface="Times New Roman" panose="02020603050405020304" pitchFamily="18" charset="0"/>
                <a:cs typeface="Times New Roman" panose="02020603050405020304" pitchFamily="18" charset="0"/>
                <a:sym typeface="+mn-ea"/>
              </a:rPr>
              <a:t>i</a:t>
            </a: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sym typeface="+mn-ea"/>
              </a:rPr>
              <a:t>um</a:t>
            </a:r>
            <a:r>
              <a:rPr lang="en-US" sz="1600" spc="5" dirty="0">
                <a:effectLst/>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1600" spc="10" dirty="0">
                <a:effectLst/>
                <a:latin typeface="Times New Roman" panose="02020603050405020304" pitchFamily="18" charset="0"/>
                <a:ea typeface="Times New Roman" panose="02020603050405020304" pitchFamily="18" charset="0"/>
                <a:cs typeface="Times New Roman" panose="02020603050405020304" pitchFamily="18" charset="0"/>
                <a:sym typeface="+mn-ea"/>
              </a:rPr>
              <a:t>–</a:t>
            </a:r>
            <a:r>
              <a:rPr lang="en-US" sz="1600" spc="-30" dirty="0">
                <a:effectLst/>
                <a:latin typeface="Times New Roman" panose="02020603050405020304" pitchFamily="18" charset="0"/>
                <a:ea typeface="Times New Roman" panose="02020603050405020304" pitchFamily="18" charset="0"/>
                <a:cs typeface="Times New Roman" panose="02020603050405020304" pitchFamily="18" charset="0"/>
                <a:sym typeface="+mn-ea"/>
              </a:rPr>
              <a:t>IV</a:t>
            </a:r>
            <a:endParaRPr lang="en-IN" sz="16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nSpc>
                <a:spcPct val="100000"/>
              </a:lnSpc>
              <a:buFont typeface="Arial" panose="020B0604020202020204" pitchFamily="34" charset="0"/>
              <a:buChar char="•"/>
            </a:pP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sym typeface="+mn-ea"/>
              </a:rPr>
              <a:t>RAM                             </a:t>
            </a:r>
            <a:r>
              <a:rPr lang="en-US" sz="1600" spc="5" dirty="0">
                <a:effectLst/>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IN" altLang="en-US" sz="1600" spc="5" dirty="0">
                <a:effectLst/>
                <a:latin typeface="Times New Roman" panose="02020603050405020304" pitchFamily="18" charset="0"/>
                <a:ea typeface="Times New Roman" panose="02020603050405020304" pitchFamily="18" charset="0"/>
                <a:cs typeface="Times New Roman" panose="02020603050405020304" pitchFamily="18" charset="0"/>
                <a:sym typeface="+mn-ea"/>
              </a:rPr>
              <a:t>:</a:t>
            </a: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1600" spc="295" dirty="0">
                <a:effectLst/>
                <a:latin typeface="Times New Roman" panose="02020603050405020304" pitchFamily="18" charset="0"/>
                <a:ea typeface="Times New Roman" panose="02020603050405020304" pitchFamily="18" charset="0"/>
                <a:cs typeface="Times New Roman" panose="02020603050405020304" pitchFamily="18" charset="0"/>
                <a:sym typeface="+mn-ea"/>
              </a:rPr>
              <a:t>4</a:t>
            </a: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sym typeface="+mn-ea"/>
              </a:rPr>
              <a:t> GB</a:t>
            </a:r>
            <a:r>
              <a:rPr lang="en-US" sz="1600" spc="-10" dirty="0">
                <a:effectLst/>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sym typeface="+mn-ea"/>
              </a:rPr>
              <a:t>(min)</a:t>
            </a:r>
            <a:endParaRPr lang="en-IN" sz="16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nSpc>
                <a:spcPct val="100000"/>
              </a:lnSpc>
              <a:spcBef>
                <a:spcPts val="465"/>
              </a:spcBef>
              <a:buFont typeface="Arial" panose="020B0604020202020204" pitchFamily="34" charset="0"/>
              <a:buChar char="•"/>
            </a:pP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sym typeface="+mn-ea"/>
              </a:rPr>
              <a:t>H</a:t>
            </a:r>
            <a:r>
              <a:rPr lang="en-US" sz="1600" spc="-5" dirty="0">
                <a:effectLst/>
                <a:latin typeface="Times New Roman" panose="02020603050405020304" pitchFamily="18" charset="0"/>
                <a:ea typeface="Times New Roman" panose="02020603050405020304" pitchFamily="18" charset="0"/>
                <a:cs typeface="Times New Roman" panose="02020603050405020304" pitchFamily="18" charset="0"/>
                <a:sym typeface="+mn-ea"/>
              </a:rPr>
              <a:t>a</a:t>
            </a: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sym typeface="+mn-ea"/>
              </a:rPr>
              <a:t>rd </a:t>
            </a:r>
            <a:r>
              <a:rPr lang="en-US" sz="1600" spc="-5" dirty="0">
                <a:effectLst/>
                <a:latin typeface="Times New Roman" panose="02020603050405020304" pitchFamily="18" charset="0"/>
                <a:ea typeface="Times New Roman" panose="02020603050405020304" pitchFamily="18" charset="0"/>
                <a:cs typeface="Times New Roman" panose="02020603050405020304" pitchFamily="18" charset="0"/>
                <a:sym typeface="+mn-ea"/>
              </a:rPr>
              <a:t>D</a:t>
            </a: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sym typeface="+mn-ea"/>
              </a:rPr>
              <a:t>isk                      </a:t>
            </a:r>
            <a:r>
              <a:rPr lang="en-IN" altLang="en-US" sz="1600" dirty="0">
                <a:effectLst/>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1600" spc="10" dirty="0">
                <a:effectLst/>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sym typeface="+mn-ea"/>
              </a:rPr>
              <a:t>20 GB</a:t>
            </a:r>
            <a:endParaRPr lang="en-IN" sz="16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nSpc>
                <a:spcPct val="100000"/>
              </a:lnSpc>
              <a:spcBef>
                <a:spcPts val="480"/>
              </a:spcBef>
              <a:buFont typeface="Arial" panose="020B0604020202020204" pitchFamily="34" charset="0"/>
              <a:buChar char="•"/>
            </a:pP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sym typeface="+mn-ea"/>
              </a:rPr>
              <a:t>K</a:t>
            </a:r>
            <a:r>
              <a:rPr lang="en-US" sz="1600" spc="15" dirty="0">
                <a:effectLst/>
                <a:latin typeface="Times New Roman" panose="02020603050405020304" pitchFamily="18" charset="0"/>
                <a:ea typeface="Times New Roman" panose="02020603050405020304" pitchFamily="18" charset="0"/>
                <a:cs typeface="Times New Roman" panose="02020603050405020304" pitchFamily="18" charset="0"/>
                <a:sym typeface="+mn-ea"/>
              </a:rPr>
              <a:t>e</a:t>
            </a: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sym typeface="+mn-ea"/>
              </a:rPr>
              <a:t>y</a:t>
            </a:r>
            <a:r>
              <a:rPr lang="en-US" sz="1600" spc="-25" dirty="0">
                <a:effectLst/>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1600" spc="-10" dirty="0">
                <a:effectLst/>
                <a:latin typeface="Times New Roman" panose="02020603050405020304" pitchFamily="18" charset="0"/>
                <a:ea typeface="Times New Roman" panose="02020603050405020304" pitchFamily="18" charset="0"/>
                <a:cs typeface="Times New Roman" panose="02020603050405020304" pitchFamily="18" charset="0"/>
                <a:sym typeface="+mn-ea"/>
              </a:rPr>
              <a:t>B</a:t>
            </a:r>
            <a:r>
              <a:rPr lang="en-US" sz="1600" spc="10" dirty="0">
                <a:effectLst/>
                <a:latin typeface="Times New Roman" panose="02020603050405020304" pitchFamily="18" charset="0"/>
                <a:ea typeface="Times New Roman" panose="02020603050405020304" pitchFamily="18" charset="0"/>
                <a:cs typeface="Times New Roman" panose="02020603050405020304" pitchFamily="18" charset="0"/>
                <a:sym typeface="+mn-ea"/>
              </a:rPr>
              <a:t>o</a:t>
            </a:r>
            <a:r>
              <a:rPr lang="en-US" sz="1600" spc="-5" dirty="0">
                <a:effectLst/>
                <a:latin typeface="Times New Roman" panose="02020603050405020304" pitchFamily="18" charset="0"/>
                <a:ea typeface="Times New Roman" panose="02020603050405020304" pitchFamily="18" charset="0"/>
                <a:cs typeface="Times New Roman" panose="02020603050405020304" pitchFamily="18" charset="0"/>
                <a:sym typeface="+mn-ea"/>
              </a:rPr>
              <a:t>a</a:t>
            </a: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sym typeface="+mn-ea"/>
              </a:rPr>
              <a:t>rd                     </a:t>
            </a:r>
            <a:r>
              <a:rPr lang="en-IN" altLang="en-US" sz="1600" dirty="0">
                <a:effectLst/>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1600" spc="10" dirty="0">
                <a:effectLst/>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1600" spc="5" dirty="0">
                <a:effectLst/>
                <a:latin typeface="Times New Roman" panose="02020603050405020304" pitchFamily="18" charset="0"/>
                <a:ea typeface="Times New Roman" panose="02020603050405020304" pitchFamily="18" charset="0"/>
                <a:cs typeface="Times New Roman" panose="02020603050405020304" pitchFamily="18" charset="0"/>
                <a:sym typeface="+mn-ea"/>
              </a:rPr>
              <a:t>S</a:t>
            </a: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sym typeface="+mn-ea"/>
              </a:rPr>
              <a:t>tand</a:t>
            </a:r>
            <a:r>
              <a:rPr lang="en-US" sz="1600" spc="-5" dirty="0">
                <a:effectLst/>
                <a:latin typeface="Times New Roman" panose="02020603050405020304" pitchFamily="18" charset="0"/>
                <a:ea typeface="Times New Roman" panose="02020603050405020304" pitchFamily="18" charset="0"/>
                <a:cs typeface="Times New Roman" panose="02020603050405020304" pitchFamily="18" charset="0"/>
                <a:sym typeface="+mn-ea"/>
              </a:rPr>
              <a:t>a</a:t>
            </a: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sym typeface="+mn-ea"/>
              </a:rPr>
              <a:t>rd Windows </a:t>
            </a:r>
            <a:endParaRPr lang="en-US" sz="16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nSpc>
                <a:spcPct val="100000"/>
              </a:lnSpc>
              <a:spcBef>
                <a:spcPts val="480"/>
              </a:spcBef>
              <a:buFont typeface="Arial" panose="020B0604020202020204" pitchFamily="34" charset="0"/>
              <a:buChar char="•"/>
            </a:pP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sym typeface="+mn-ea"/>
              </a:rPr>
              <a:t>Mouse                            </a:t>
            </a:r>
            <a:r>
              <a:rPr lang="en-IN" altLang="en-US" sz="1600" dirty="0">
                <a:effectLst/>
                <a:latin typeface="Times New Roman" panose="02020603050405020304" pitchFamily="18" charset="0"/>
                <a:ea typeface="Times New Roman" panose="02020603050405020304" pitchFamily="18" charset="0"/>
                <a:cs typeface="Times New Roman" panose="02020603050405020304" pitchFamily="18" charset="0"/>
                <a:sym typeface="+mn-ea"/>
              </a:rPr>
              <a:t>:</a:t>
            </a: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1600" spc="10" dirty="0">
                <a:effectLst/>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sym typeface="+mn-ea"/>
              </a:rPr>
              <a:t>T</a:t>
            </a:r>
            <a:r>
              <a:rPr lang="en-US" sz="1600" spc="-5" dirty="0">
                <a:effectLst/>
                <a:latin typeface="Times New Roman" panose="02020603050405020304" pitchFamily="18" charset="0"/>
                <a:ea typeface="Times New Roman" panose="02020603050405020304" pitchFamily="18" charset="0"/>
                <a:cs typeface="Times New Roman" panose="02020603050405020304" pitchFamily="18" charset="0"/>
                <a:sym typeface="+mn-ea"/>
              </a:rPr>
              <a:t>w</a:t>
            </a: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sym typeface="+mn-ea"/>
              </a:rPr>
              <a:t>o or </a:t>
            </a:r>
            <a:r>
              <a:rPr lang="en-US" sz="1600" spc="-5" dirty="0">
                <a:effectLst/>
                <a:latin typeface="Times New Roman" panose="02020603050405020304" pitchFamily="18" charset="0"/>
                <a:ea typeface="Times New Roman" panose="02020603050405020304" pitchFamily="18" charset="0"/>
                <a:cs typeface="Times New Roman" panose="02020603050405020304" pitchFamily="18" charset="0"/>
                <a:sym typeface="+mn-ea"/>
              </a:rPr>
              <a:t>T</a:t>
            </a: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sym typeface="+mn-ea"/>
              </a:rPr>
              <a:t>hree</a:t>
            </a:r>
            <a:r>
              <a:rPr lang="en-US" sz="1600" spc="5" dirty="0">
                <a:effectLst/>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1600" spc="-10" dirty="0">
                <a:effectLst/>
                <a:latin typeface="Times New Roman" panose="02020603050405020304" pitchFamily="18" charset="0"/>
                <a:ea typeface="Times New Roman" panose="02020603050405020304" pitchFamily="18" charset="0"/>
                <a:cs typeface="Times New Roman" panose="02020603050405020304" pitchFamily="18" charset="0"/>
                <a:sym typeface="+mn-ea"/>
              </a:rPr>
              <a:t>B</a:t>
            </a: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sym typeface="+mn-ea"/>
              </a:rPr>
              <a:t>ut</a:t>
            </a:r>
            <a:r>
              <a:rPr lang="en-US" sz="1600" spc="5" dirty="0">
                <a:effectLst/>
                <a:latin typeface="Times New Roman" panose="02020603050405020304" pitchFamily="18" charset="0"/>
                <a:ea typeface="Times New Roman" panose="02020603050405020304" pitchFamily="18" charset="0"/>
                <a:cs typeface="Times New Roman" panose="02020603050405020304" pitchFamily="18" charset="0"/>
                <a:sym typeface="+mn-ea"/>
              </a:rPr>
              <a:t>t</a:t>
            </a: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sym typeface="+mn-ea"/>
              </a:rPr>
              <a:t>on </a:t>
            </a:r>
            <a:endParaRPr lang="en-US" sz="16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nSpc>
                <a:spcPct val="100000"/>
              </a:lnSpc>
              <a:spcBef>
                <a:spcPts val="480"/>
              </a:spcBef>
              <a:buFont typeface="Arial" panose="020B0604020202020204" pitchFamily="34" charset="0"/>
              <a:buChar char="•"/>
            </a:pP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sym typeface="+mn-ea"/>
              </a:rPr>
              <a:t>Monitor                         </a:t>
            </a:r>
            <a:r>
              <a:rPr lang="en-US" sz="1600" spc="5" dirty="0">
                <a:effectLst/>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IN" altLang="en-US" sz="1600" spc="5" dirty="0">
                <a:effectLst/>
                <a:latin typeface="Times New Roman" panose="02020603050405020304" pitchFamily="18" charset="0"/>
                <a:ea typeface="Times New Roman" panose="02020603050405020304" pitchFamily="18" charset="0"/>
                <a:cs typeface="Times New Roman" panose="02020603050405020304" pitchFamily="18" charset="0"/>
                <a:sym typeface="+mn-ea"/>
              </a:rPr>
              <a:t>:</a:t>
            </a: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1600" spc="295" dirty="0">
                <a:effectLst/>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1600" spc="5" dirty="0">
                <a:effectLst/>
                <a:latin typeface="Times New Roman" panose="02020603050405020304" pitchFamily="18" charset="0"/>
                <a:ea typeface="Times New Roman" panose="02020603050405020304" pitchFamily="18" charset="0"/>
                <a:cs typeface="Times New Roman" panose="02020603050405020304" pitchFamily="18" charset="0"/>
                <a:sym typeface="+mn-ea"/>
              </a:rPr>
              <a:t>S</a:t>
            </a: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sym typeface="+mn-ea"/>
              </a:rPr>
              <a:t>V</a:t>
            </a:r>
            <a:r>
              <a:rPr lang="en-US" sz="1600" spc="-5" dirty="0">
                <a:effectLst/>
                <a:latin typeface="Times New Roman" panose="02020603050405020304" pitchFamily="18" charset="0"/>
                <a:ea typeface="Times New Roman" panose="02020603050405020304" pitchFamily="18" charset="0"/>
                <a:cs typeface="Times New Roman" panose="02020603050405020304" pitchFamily="18" charset="0"/>
                <a:sym typeface="+mn-ea"/>
              </a:rPr>
              <a:t>G</a:t>
            </a: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sym typeface="+mn-ea"/>
              </a:rPr>
              <a:t>A</a:t>
            </a:r>
            <a:endParaRPr lang="en-IN" sz="16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indent="0">
              <a:lnSpc>
                <a:spcPct val="100000"/>
              </a:lnSpc>
              <a:buNone/>
            </a:pPr>
            <a:endParaRPr lang="en-IN" sz="16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indent="0">
              <a:lnSpc>
                <a:spcPct val="100000"/>
              </a:lnSpc>
              <a:buNone/>
            </a:pPr>
            <a:endParaRPr lang="en-US" sz="16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dirty="0">
                <a:latin typeface="Times New Roman" panose="02020603050405020304" pitchFamily="18" charset="0"/>
                <a:cs typeface="Times New Roman" panose="02020603050405020304" pitchFamily="18" charset="0"/>
              </a:rPr>
              <a:t>EXISTING SYSTEM</a:t>
            </a:r>
          </a:p>
        </p:txBody>
      </p:sp>
      <p:sp>
        <p:nvSpPr>
          <p:cNvPr id="3" name="Content Placeholder 2"/>
          <p:cNvSpPr>
            <a:spLocks noGrp="1"/>
          </p:cNvSpPr>
          <p:nvPr>
            <p:ph idx="1"/>
          </p:nvPr>
        </p:nvSpPr>
        <p:spPr>
          <a:xfrm>
            <a:off x="838200" y="1268760"/>
            <a:ext cx="8229600" cy="2736304"/>
          </a:xfrm>
        </p:spPr>
        <p:txBody>
          <a:bodyPr>
            <a:normAutofit/>
          </a:bodyPr>
          <a:lstStyle/>
          <a:p>
            <a:pPr marL="0" indent="0" algn="just">
              <a:lnSpc>
                <a:spcPct val="150000"/>
              </a:lnSpc>
              <a:buNone/>
            </a:pPr>
            <a:r>
              <a:rPr lang="en-GB" sz="1600" dirty="0">
                <a:latin typeface="Times New Roman" panose="02020603050405020304" pitchFamily="18" charset="0"/>
                <a:cs typeface="Times New Roman" panose="02020603050405020304" pitchFamily="18" charset="0"/>
                <a:sym typeface="+mn-ea"/>
              </a:rPr>
              <a:t>Botnets are a major cybersecurity threat used for DDoS attacks, data theft, and spam. Traditional detection methods fail to detect encrypted, unknown, and evolving threats. Deep learning models like CNN, LSTM, and hybrid CNN-LSTM have shown high accuracy (up to 99.57%) and cost efficiency in detecting botnet traffic, especially in IoT environments. ANN and BLSTM-RNN models also outperform traditional classifiers like SVM and Naive Bayes. These models enhance detection capabilities while reducing implementation costs by up to 75%.</a:t>
            </a:r>
            <a:r>
              <a:rPr lang="en-US" sz="1600" dirty="0">
                <a:latin typeface="Times New Roman" panose="02020603050405020304" pitchFamily="18" charset="0"/>
                <a:cs typeface="Times New Roman" panose="02020603050405020304" pitchFamily="18" charset="0"/>
                <a:sym typeface="+mn-ea"/>
              </a:rPr>
              <a:t> </a:t>
            </a:r>
            <a:endParaRPr lang="en-US" sz="1600" dirty="0">
              <a:latin typeface="Times New Roman" panose="02020603050405020304" pitchFamily="18" charset="0"/>
              <a:cs typeface="Times New Roman" panose="02020603050405020304" pitchFamily="18" charset="0"/>
            </a:endParaRPr>
          </a:p>
          <a:p>
            <a:pPr marL="0" indent="0" algn="just">
              <a:lnSpc>
                <a:spcPct val="150000"/>
              </a:lnSpc>
              <a:buNone/>
            </a:pPr>
            <a:endParaRPr lang="en-US" sz="16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80745" y="793750"/>
            <a:ext cx="8150225" cy="4898390"/>
          </a:xfrm>
        </p:spPr>
        <p:txBody>
          <a:bodyPr>
            <a:normAutofit fontScale="25000" lnSpcReduction="20000"/>
          </a:bodyPr>
          <a:lstStyle/>
          <a:p>
            <a:pPr marL="0" indent="0" algn="just">
              <a:lnSpc>
                <a:spcPct val="150000"/>
              </a:lnSpc>
              <a:buNone/>
            </a:pPr>
            <a:r>
              <a:rPr lang="en-IN" sz="8000" b="1" dirty="0">
                <a:latin typeface="Times New Roman" panose="02020603050405020304" pitchFamily="18" charset="0"/>
                <a:cs typeface="Times New Roman" panose="02020603050405020304" pitchFamily="18" charset="0"/>
              </a:rPr>
              <a:t>Disadvantages (Limitations of Existing System):</a:t>
            </a:r>
          </a:p>
          <a:p>
            <a:pPr marL="0" indent="0" algn="just">
              <a:lnSpc>
                <a:spcPct val="150000"/>
              </a:lnSpc>
              <a:buNone/>
            </a:pPr>
            <a:endParaRPr lang="en-IN" sz="6400" b="1" dirty="0">
              <a:latin typeface="Times New Roman" panose="02020603050405020304" pitchFamily="18" charset="0"/>
              <a:cs typeface="Times New Roman" panose="02020603050405020304" pitchFamily="18" charset="0"/>
            </a:endParaRPr>
          </a:p>
          <a:p>
            <a:pPr algn="just">
              <a:buFont typeface="Wingdings" panose="05000000000000000000" charset="0"/>
              <a:buChar char="Ø"/>
            </a:pPr>
            <a:r>
              <a:rPr lang="en-US" altLang="en-US" sz="6400" dirty="0">
                <a:latin typeface="Times New Roman" panose="02020603050405020304" pitchFamily="18" charset="0"/>
                <a:cs typeface="Times New Roman" panose="02020603050405020304" pitchFamily="18" charset="0"/>
              </a:rPr>
              <a:t>Poor Detection of Unknown Botnets – Existing models struggle to identify new or unseen botnet types that differ from known attack patterns.</a:t>
            </a:r>
          </a:p>
          <a:p>
            <a:pPr algn="just">
              <a:buFont typeface="Wingdings" panose="05000000000000000000" charset="0"/>
              <a:buChar char="Ø"/>
            </a:pPr>
            <a:endParaRPr lang="en-US" altLang="en-US" sz="6400" dirty="0">
              <a:latin typeface="Times New Roman" panose="02020603050405020304" pitchFamily="18" charset="0"/>
              <a:cs typeface="Times New Roman" panose="02020603050405020304" pitchFamily="18" charset="0"/>
            </a:endParaRPr>
          </a:p>
          <a:p>
            <a:pPr algn="just">
              <a:buFont typeface="Wingdings" panose="05000000000000000000" charset="0"/>
              <a:buChar char="Ø"/>
            </a:pPr>
            <a:r>
              <a:rPr lang="en-US" altLang="en-US" sz="6400" dirty="0">
                <a:latin typeface="Times New Roman" panose="02020603050405020304" pitchFamily="18" charset="0"/>
                <a:cs typeface="Times New Roman" panose="02020603050405020304" pitchFamily="18" charset="0"/>
              </a:rPr>
              <a:t>Inability to Handle Encrypted Traffic – Encrypted communication hides malicious content, making it difficult for models to analyze and detect threats accurately.</a:t>
            </a:r>
          </a:p>
          <a:p>
            <a:pPr algn="just">
              <a:buFont typeface="Wingdings" panose="05000000000000000000" charset="0"/>
              <a:buChar char="Ø"/>
            </a:pPr>
            <a:endParaRPr lang="en-US" altLang="en-US" sz="6400" dirty="0">
              <a:latin typeface="Times New Roman" panose="02020603050405020304" pitchFamily="18" charset="0"/>
              <a:cs typeface="Times New Roman" panose="02020603050405020304" pitchFamily="18" charset="0"/>
            </a:endParaRPr>
          </a:p>
          <a:p>
            <a:pPr algn="just">
              <a:buFont typeface="Wingdings" panose="05000000000000000000" charset="0"/>
              <a:buChar char="Ø"/>
            </a:pPr>
            <a:r>
              <a:rPr lang="en-US" altLang="en-US" sz="6400" dirty="0">
                <a:latin typeface="Times New Roman" panose="02020603050405020304" pitchFamily="18" charset="0"/>
                <a:cs typeface="Times New Roman" panose="02020603050405020304" pitchFamily="18" charset="0"/>
              </a:rPr>
              <a:t>Lack of Adaptability – Most systems perform well only on specific datasets and fail to adapt to changing IoT environments or evolving attack methods.</a:t>
            </a:r>
          </a:p>
          <a:p>
            <a:pPr algn="just">
              <a:buFont typeface="Wingdings" panose="05000000000000000000" charset="0"/>
              <a:buChar char="Ø"/>
            </a:pPr>
            <a:endParaRPr lang="en-US" altLang="en-US" sz="6400" dirty="0">
              <a:latin typeface="Times New Roman" panose="02020603050405020304" pitchFamily="18" charset="0"/>
              <a:cs typeface="Times New Roman" panose="02020603050405020304" pitchFamily="18" charset="0"/>
            </a:endParaRPr>
          </a:p>
          <a:p>
            <a:pPr algn="just">
              <a:buFont typeface="Wingdings" panose="05000000000000000000" charset="0"/>
              <a:buChar char="Ø"/>
            </a:pPr>
            <a:r>
              <a:rPr lang="en-US" altLang="en-US" sz="6400" dirty="0">
                <a:latin typeface="Times New Roman" panose="02020603050405020304" pitchFamily="18" charset="0"/>
                <a:cs typeface="Times New Roman" panose="02020603050405020304" pitchFamily="18" charset="0"/>
              </a:rPr>
              <a:t>High Implementation and Maintenance Cost – Advanced detection models require high computational resources and frequent updates, increasing cost and complexity.</a:t>
            </a:r>
          </a:p>
          <a:p>
            <a:pPr algn="just">
              <a:buFont typeface="Wingdings" panose="05000000000000000000" charset="0"/>
              <a:buChar char="Ø"/>
            </a:pPr>
            <a:endParaRPr lang="en-US" altLang="en-US" sz="6400" dirty="0">
              <a:latin typeface="Times New Roman" panose="02020603050405020304" pitchFamily="18" charset="0"/>
              <a:cs typeface="Times New Roman" panose="02020603050405020304" pitchFamily="18" charset="0"/>
            </a:endParaRPr>
          </a:p>
          <a:p>
            <a:pPr algn="just">
              <a:buFont typeface="Wingdings" panose="05000000000000000000" charset="0"/>
              <a:buChar char="Ø"/>
            </a:pPr>
            <a:r>
              <a:rPr lang="en-US" altLang="en-US" sz="6400" dirty="0">
                <a:latin typeface="Times New Roman" panose="02020603050405020304" pitchFamily="18" charset="0"/>
                <a:cs typeface="Times New Roman" panose="02020603050405020304" pitchFamily="18" charset="0"/>
              </a:rPr>
              <a:t>Evasion by Attackers – Attackers use advanced evasion techniques to disguise malicious traffic, allowing botnets to bypass traditional detection systems.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1960" y="118745"/>
            <a:ext cx="8968740" cy="1299210"/>
          </a:xfrm>
        </p:spPr>
        <p:txBody>
          <a:bodyPr>
            <a:normAutofit/>
          </a:bodyPr>
          <a:lstStyle/>
          <a:p>
            <a:r>
              <a:rPr lang="en-US" sz="3200" b="1" dirty="0">
                <a:latin typeface="Times New Roman" panose="02020603050405020304" pitchFamily="18" charset="0"/>
                <a:cs typeface="Times New Roman" panose="02020603050405020304" pitchFamily="18" charset="0"/>
              </a:rPr>
              <a:t>PROPOSED SYSTEM</a:t>
            </a:r>
          </a:p>
        </p:txBody>
      </p:sp>
      <p:sp>
        <p:nvSpPr>
          <p:cNvPr id="6" name="Content Placeholder 5"/>
          <p:cNvSpPr>
            <a:spLocks noGrp="1"/>
          </p:cNvSpPr>
          <p:nvPr>
            <p:ph idx="1"/>
          </p:nvPr>
        </p:nvSpPr>
        <p:spPr>
          <a:xfrm>
            <a:off x="709930" y="1036955"/>
            <a:ext cx="8526145" cy="5142865"/>
          </a:xfrm>
        </p:spPr>
        <p:txBody>
          <a:bodyPr>
            <a:noAutofit/>
          </a:bodyPr>
          <a:lstStyle/>
          <a:p>
            <a:pPr marL="0" indent="0" algn="just">
              <a:lnSpc>
                <a:spcPct val="150000"/>
              </a:lnSpc>
              <a:buNone/>
            </a:pPr>
            <a:r>
              <a:rPr lang="en-US" altLang="en-US" sz="1600" dirty="0">
                <a:latin typeface="Times New Roman" panose="02020603050405020304" pitchFamily="18" charset="0"/>
                <a:cs typeface="Times New Roman" panose="02020603050405020304" pitchFamily="18" charset="0"/>
              </a:rPr>
              <a:t>This research introduces a stacking model named ACLR, which integrates Artificial Neural Network (ANN), Convolutional Neural Network (CNN), Recurrent Neural Network (RNN), and traditional Machine Learning (ML) models to achieve efficient and accurate botnet attack detection in IoT environments. The model is designed to classify multiple types of attacks, including DoS, worms, backdoors, fuzzers, reconnaissance, shellcode, exploits, and generic attacks, using a well-preprocessed dataset. Performance evaluation is conducted using key metrics such as accuracy, precision, recall, F1-score, and ROC-AUC, ensuring comprehensive assessment of the model’s detection capability.</a:t>
            </a:r>
          </a:p>
          <a:p>
            <a:pPr marL="0" indent="0" algn="just">
              <a:lnSpc>
                <a:spcPct val="150000"/>
              </a:lnSpc>
              <a:buNone/>
            </a:pPr>
            <a:r>
              <a:rPr lang="en-US" altLang="en-US" sz="1600" dirty="0">
                <a:latin typeface="Times New Roman" panose="02020603050405020304" pitchFamily="18" charset="0"/>
                <a:cs typeface="Times New Roman" panose="02020603050405020304" pitchFamily="18" charset="0"/>
              </a:rPr>
              <a:t>To validate the model’s stability and generalization, k-fold cross-validation is performed with k = 3, 5, 7, and 10, achieving consistent results across all folds. The proposed ACLR framework demonstrates superior detection accuracy and robustness compared to existing methods. By leveraging the combined strengths of deep learning and machine learning algorithms, this hybrid ensemble approach effectively captures complex patterns in IoT network traffic and offers a scalable, intelligent solution for modern cybersecurity challenges.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48030" y="919480"/>
            <a:ext cx="8330565" cy="4659630"/>
          </a:xfrm>
        </p:spPr>
        <p:txBody>
          <a:bodyPr>
            <a:normAutofit fontScale="65000" lnSpcReduction="20000"/>
          </a:bodyPr>
          <a:lstStyle/>
          <a:p>
            <a:pPr marL="0" lvl="0" indent="0">
              <a:buNone/>
            </a:pPr>
            <a:r>
              <a:rPr lang="en-IN" sz="4000" b="1" dirty="0">
                <a:latin typeface="Times New Roman" panose="02020603050405020304" pitchFamily="18" charset="0"/>
                <a:cs typeface="Times New Roman" panose="02020603050405020304" pitchFamily="18" charset="0"/>
              </a:rPr>
              <a:t>Advantages</a:t>
            </a:r>
            <a:endParaRPr lang="en-IN" sz="6400" b="1" dirty="0">
              <a:latin typeface="Times New Roman" panose="02020603050405020304" pitchFamily="18" charset="0"/>
              <a:cs typeface="Times New Roman" panose="02020603050405020304" pitchFamily="18" charset="0"/>
            </a:endParaRPr>
          </a:p>
          <a:p>
            <a:pPr marL="0" lvl="0" indent="0">
              <a:buNone/>
            </a:pPr>
            <a:endParaRPr lang="en-IN" b="1" dirty="0">
              <a:latin typeface="Times New Roman" panose="02020603050405020304" pitchFamily="18" charset="0"/>
              <a:cs typeface="Times New Roman" panose="02020603050405020304" pitchFamily="18" charset="0"/>
            </a:endParaRPr>
          </a:p>
          <a:p>
            <a:pPr algn="just">
              <a:buFont typeface="Wingdings" panose="05000000000000000000" charset="0"/>
              <a:buChar char="Ø"/>
            </a:pPr>
            <a:r>
              <a:rPr lang="en-US" altLang="en-US" dirty="0">
                <a:latin typeface="Times New Roman" panose="02020603050405020304" pitchFamily="18" charset="0"/>
                <a:cs typeface="Times New Roman" panose="02020603050405020304" pitchFamily="18" charset="0"/>
              </a:rPr>
              <a:t>Combines Multiple Learning Models – Integrates ANN, CNN, RNN, and ML models to enhance detection accuracy and learning capability.</a:t>
            </a:r>
          </a:p>
          <a:p>
            <a:pPr algn="just">
              <a:buFont typeface="Wingdings" panose="05000000000000000000" charset="0"/>
              <a:buChar char="Ø"/>
            </a:pPr>
            <a:endParaRPr lang="en-US" altLang="en-US" dirty="0">
              <a:latin typeface="Times New Roman" panose="02020603050405020304" pitchFamily="18" charset="0"/>
              <a:cs typeface="Times New Roman" panose="02020603050405020304" pitchFamily="18" charset="0"/>
            </a:endParaRPr>
          </a:p>
          <a:p>
            <a:pPr algn="just">
              <a:buFont typeface="Wingdings" panose="05000000000000000000" charset="0"/>
              <a:buChar char="Ø"/>
            </a:pPr>
            <a:r>
              <a:rPr lang="en-US" altLang="en-US" dirty="0">
                <a:latin typeface="Times New Roman" panose="02020603050405020304" pitchFamily="18" charset="0"/>
                <a:cs typeface="Times New Roman" panose="02020603050405020304" pitchFamily="18" charset="0"/>
              </a:rPr>
              <a:t>Effective for a Wide Range of Attacks – Accurately identifies various attack types such as DoS, worms, backdoors, and reconnaissance.</a:t>
            </a:r>
          </a:p>
          <a:p>
            <a:pPr algn="just">
              <a:buFont typeface="Wingdings" panose="05000000000000000000" charset="0"/>
              <a:buChar char="Ø"/>
            </a:pPr>
            <a:endParaRPr lang="en-US" altLang="en-US" dirty="0">
              <a:latin typeface="Times New Roman" panose="02020603050405020304" pitchFamily="18" charset="0"/>
              <a:cs typeface="Times New Roman" panose="02020603050405020304" pitchFamily="18" charset="0"/>
            </a:endParaRPr>
          </a:p>
          <a:p>
            <a:pPr algn="just">
              <a:buFont typeface="Wingdings" panose="05000000000000000000" charset="0"/>
              <a:buChar char="Ø"/>
            </a:pPr>
            <a:r>
              <a:rPr lang="en-US" altLang="en-US" dirty="0">
                <a:latin typeface="Times New Roman" panose="02020603050405020304" pitchFamily="18" charset="0"/>
                <a:cs typeface="Times New Roman" panose="02020603050405020304" pitchFamily="18" charset="0"/>
              </a:rPr>
              <a:t>Comprehensive Performance Evaluation – Assessed using multiple metrics like accuracy, precision, recall, F1-score, and ROC-AUC.</a:t>
            </a:r>
          </a:p>
          <a:p>
            <a:pPr algn="just">
              <a:buFont typeface="Wingdings" panose="05000000000000000000" charset="0"/>
              <a:buChar char="Ø"/>
            </a:pPr>
            <a:endParaRPr lang="en-US" altLang="en-US" dirty="0">
              <a:latin typeface="Times New Roman" panose="02020603050405020304" pitchFamily="18" charset="0"/>
              <a:cs typeface="Times New Roman" panose="02020603050405020304" pitchFamily="18" charset="0"/>
            </a:endParaRPr>
          </a:p>
          <a:p>
            <a:pPr algn="just">
              <a:buFont typeface="Wingdings" panose="05000000000000000000" charset="0"/>
              <a:buChar char="Ø"/>
            </a:pPr>
            <a:r>
              <a:rPr lang="en-US" altLang="en-US" dirty="0">
                <a:latin typeface="Times New Roman" panose="02020603050405020304" pitchFamily="18" charset="0"/>
                <a:cs typeface="Times New Roman" panose="02020603050405020304" pitchFamily="18" charset="0"/>
              </a:rPr>
              <a:t>Robust Validation – Ensures reliability and stability through k-fold cross-validation with multiple values of k.</a:t>
            </a:r>
          </a:p>
          <a:p>
            <a:pPr algn="just">
              <a:buFont typeface="Wingdings" panose="05000000000000000000" charset="0"/>
              <a:buChar char="Ø"/>
            </a:pPr>
            <a:endParaRPr lang="en-US" altLang="en-US" dirty="0">
              <a:latin typeface="Times New Roman" panose="02020603050405020304" pitchFamily="18" charset="0"/>
              <a:cs typeface="Times New Roman" panose="02020603050405020304" pitchFamily="18" charset="0"/>
            </a:endParaRPr>
          </a:p>
          <a:p>
            <a:pPr algn="just">
              <a:buFont typeface="Wingdings" panose="05000000000000000000" charset="0"/>
              <a:buChar char="Ø"/>
            </a:pPr>
            <a:r>
              <a:rPr lang="en-US" altLang="en-US" dirty="0">
                <a:latin typeface="Times New Roman" panose="02020603050405020304" pitchFamily="18" charset="0"/>
                <a:cs typeface="Times New Roman" panose="02020603050405020304" pitchFamily="18" charset="0"/>
              </a:rPr>
              <a:t>Outperforms Existing Models – Achieves higher accuracy and better generalization compared to traditional and standalone deep learning methods.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51</TotalTime>
  <Words>2425</Words>
  <Application>Microsoft Office PowerPoint</Application>
  <PresentationFormat>A4 Paper (210x297 mm)</PresentationFormat>
  <Paragraphs>200</Paragraphs>
  <Slides>33</Slides>
  <Notes>1</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33</vt:i4>
      </vt:variant>
    </vt:vector>
  </HeadingPairs>
  <TitlesOfParts>
    <vt:vector size="42" baseType="lpstr">
      <vt:lpstr>Arial</vt:lpstr>
      <vt:lpstr>Arial MT</vt:lpstr>
      <vt:lpstr>Calibri</vt:lpstr>
      <vt:lpstr>Calibri Light</vt:lpstr>
      <vt:lpstr>Courier New</vt:lpstr>
      <vt:lpstr>Times New Roman</vt:lpstr>
      <vt:lpstr>Wingdings</vt:lpstr>
      <vt:lpstr>Office Theme</vt:lpstr>
      <vt:lpstr>1_Office Theme</vt:lpstr>
      <vt:lpstr>PowerPoint Presentation</vt:lpstr>
      <vt:lpstr>ABSTRACT</vt:lpstr>
      <vt:lpstr>INTRODUCTION</vt:lpstr>
      <vt:lpstr>SOFTWARE REQUIREMENTS</vt:lpstr>
      <vt:lpstr>HARDWARE REQUIREMENTS</vt:lpstr>
      <vt:lpstr>EXISTING SYSTEM</vt:lpstr>
      <vt:lpstr>PowerPoint Presentation</vt:lpstr>
      <vt:lpstr>PROPOSED SYSTEM</vt:lpstr>
      <vt:lpstr>PowerPoint Presentation</vt:lpstr>
      <vt:lpstr>PowerPoint Presentation</vt:lpstr>
      <vt:lpstr>PowerPoint Presentation</vt:lpstr>
      <vt:lpstr>PowerPoint Presentation</vt:lpstr>
      <vt:lpstr>SYSTEM DESIGN</vt:lpstr>
      <vt:lpstr>SYSTEM DESIGN</vt:lpstr>
      <vt:lpstr>SYSTEM DESIGN</vt:lpstr>
      <vt:lpstr>UML DIAGRAMS</vt:lpstr>
      <vt:lpstr>UML DIAGRAMS</vt:lpstr>
      <vt:lpstr>UML DIAGRAMS</vt:lpstr>
      <vt:lpstr>UML DIAGRAMS</vt:lpstr>
      <vt:lpstr>IMPLEMENTATION</vt:lpstr>
      <vt:lpstr>IMPLEMENTATION</vt:lpstr>
      <vt:lpstr>IMPLEMENTATION</vt:lpstr>
      <vt:lpstr>IMPLEMENTATION</vt:lpstr>
      <vt:lpstr>IMPLEMENTATION</vt:lpstr>
      <vt:lpstr>IMPLEMENTATION</vt:lpstr>
      <vt:lpstr>IMPLEMENTATION</vt:lpstr>
      <vt:lpstr>IMPLEMENTATION</vt:lpstr>
      <vt:lpstr>IMPLEMENTATION</vt:lpstr>
      <vt:lpstr>IMPLEMENTATION</vt:lpstr>
      <vt:lpstr>IMPLEMENTATION</vt:lpstr>
      <vt:lpstr>IMPLEMENTATION</vt:lpstr>
      <vt:lpstr>Conclusion</vt:lpstr>
      <vt:lpstr> 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AI-Based Financial Identification Based on Demography &amp; Economic Forming</dc:title>
  <dc:creator>DELL</dc:creator>
  <cp:lastModifiedBy>MUDHIGONDA HARIKA</cp:lastModifiedBy>
  <cp:revision>26</cp:revision>
  <dcterms:created xsi:type="dcterms:W3CDTF">2025-08-23T05:07:00Z</dcterms:created>
  <dcterms:modified xsi:type="dcterms:W3CDTF">2026-02-02T13:56:11Z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44C655C468434A799B9A18D851E50F1A_13</vt:lpwstr>
  </property>
  <property fmtid="{D5CDD505-2E9C-101B-9397-08002B2CF9AE}" pid="3" name="KSOProductBuildVer">
    <vt:lpwstr>1033-12.2.0.23131</vt:lpwstr>
  </property>
</Properties>
</file>